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Patrick Hand"/>
      <p:regular r:id="rId23"/>
    </p:embeddedFont>
    <p:embeddedFont>
      <p:font typeface="Shadows Into Light Two"/>
      <p:regular r:id="rId24"/>
    </p:embeddedFont>
    <p:embeddedFont>
      <p:font typeface="Shadows Into Light"/>
      <p:regular r:id="rId25"/>
    </p:embeddedFont>
    <p:embeddedFont>
      <p:font typeface="Lexend Dec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ShadowsIntoLightTwo-regular.fntdata"/><Relationship Id="rId23" Type="http://schemas.openxmlformats.org/officeDocument/2006/relationships/font" Target="fonts/PatrickHan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exendDeca-regular.fntdata"/><Relationship Id="rId25" Type="http://schemas.openxmlformats.org/officeDocument/2006/relationships/font" Target="fonts/ShadowsIntoLight-regular.fntdata"/><Relationship Id="rId27" Type="http://schemas.openxmlformats.org/officeDocument/2006/relationships/font" Target="fonts/LexendDec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b2bff7f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b2bff7f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Matt</a:t>
            </a:r>
            <a:r>
              <a:rPr lang="en">
                <a:solidFill>
                  <a:schemeClr val="dk1"/>
                </a:solidFill>
              </a:rPr>
              <a:t> - Welcome and introductions - Kindergarten team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1a41985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1a41985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a:p>
            <a:pPr indent="0" lvl="0" marL="0" rtl="0" algn="l">
              <a:spcBef>
                <a:spcPts val="0"/>
              </a:spcBef>
              <a:spcAft>
                <a:spcPts val="0"/>
              </a:spcAft>
              <a:buNone/>
            </a:pPr>
            <a:r>
              <a:rPr lang="en"/>
              <a:t>-We are so grateful that you are here today. We strongly value our relationships with families and we are partners in your child’s Kindergarten journey. We recognize that this might be a new experience for you and your child. Please know we are here to </a:t>
            </a:r>
            <a:r>
              <a:rPr lang="en"/>
              <a:t>support</a:t>
            </a:r>
            <a:r>
              <a:rPr lang="en"/>
              <a:t> you and love you through it all. We love having </a:t>
            </a:r>
            <a:r>
              <a:rPr lang="en"/>
              <a:t>family</a:t>
            </a:r>
            <a:r>
              <a:rPr lang="en"/>
              <a:t> members join us and there are many </a:t>
            </a:r>
            <a:r>
              <a:rPr lang="en"/>
              <a:t>opportunities</a:t>
            </a:r>
            <a:r>
              <a:rPr lang="en"/>
              <a:t> throughout the school year for this to happen. Such as Kinder cooking, scrapbooks, theme based </a:t>
            </a:r>
            <a:r>
              <a:rPr lang="en"/>
              <a:t>projects</a:t>
            </a:r>
            <a:r>
              <a:rPr lang="en"/>
              <a:t>, sharing your epertises adn making playdough.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b2bff7fe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b2bff7fe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a:t>
            </a:r>
            <a:r>
              <a:rPr lang="en"/>
              <a:t>offer</a:t>
            </a:r>
            <a:r>
              <a:rPr lang="en"/>
              <a:t> before and after school care as well as half day care for students if you have questions about child care please contact SIGS.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b2bff7fe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b2bff7fe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b2bff7fe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b2bff7fe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 We are starting to take names for Test drive on Monday Feb 10th.</a:t>
            </a:r>
            <a:endParaRPr/>
          </a:p>
          <a:p>
            <a:pPr indent="0" lvl="0" marL="0" rtl="0" algn="l">
              <a:spcBef>
                <a:spcPts val="0"/>
              </a:spcBef>
              <a:spcAft>
                <a:spcPts val="0"/>
              </a:spcAft>
              <a:buNone/>
            </a:pPr>
            <a:r>
              <a:rPr lang="en"/>
              <a:t>Please </a:t>
            </a:r>
            <a:r>
              <a:rPr lang="en"/>
              <a:t>register</a:t>
            </a:r>
            <a:r>
              <a:rPr lang="en"/>
              <a:t> as soon as </a:t>
            </a:r>
            <a:r>
              <a:rPr lang="en"/>
              <a:t>possible</a:t>
            </a:r>
            <a:r>
              <a:rPr lang="en"/>
              <a:t> so we have an </a:t>
            </a:r>
            <a:r>
              <a:rPr lang="en"/>
              <a:t>accurate</a:t>
            </a:r>
            <a:r>
              <a:rPr lang="en"/>
              <a:t> account of the number of students </a:t>
            </a:r>
            <a:r>
              <a:rPr lang="en"/>
              <a:t>joining</a:t>
            </a:r>
            <a:r>
              <a:rPr lang="en"/>
              <a:t> us this fall.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b2bff7fe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bb2bff7fe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Video Resources - access them online through our website</a:t>
            </a:r>
            <a:endParaRPr/>
          </a:p>
          <a:p>
            <a:pPr indent="0" lvl="0" marL="0" rtl="0" algn="l">
              <a:spcBef>
                <a:spcPts val="0"/>
              </a:spcBef>
              <a:spcAft>
                <a:spcPts val="0"/>
              </a:spcAft>
              <a:buNone/>
            </a:pPr>
            <a:r>
              <a:rPr lang="en"/>
              <a:t>There is  an information sheet regarding speech language screens that can be can be completed prior to you child  coming into kindergarten. They are </a:t>
            </a:r>
            <a:r>
              <a:rPr lang="en"/>
              <a:t>available</a:t>
            </a:r>
            <a:r>
              <a:rPr lang="en"/>
              <a:t> on the table at the </a:t>
            </a:r>
            <a:r>
              <a:rPr lang="en"/>
              <a:t>entry</a:t>
            </a:r>
            <a:r>
              <a:rPr lang="en"/>
              <a:t> of the gym if you are </a:t>
            </a:r>
            <a:r>
              <a:rPr lang="en"/>
              <a:t>interested</a:t>
            </a:r>
            <a:r>
              <a:rPr lang="en"/>
              <a:t> and have not picked one up yet.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b2bff7f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b2bff7f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5f4f12d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b5f4f12d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 please contact us if you </a:t>
            </a:r>
            <a:r>
              <a:rPr lang="en"/>
              <a:t>have</a:t>
            </a:r>
            <a:r>
              <a:rPr lang="en"/>
              <a:t> any questions.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c1b6ca40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bc1b6ca40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 Any questions?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bc21d1f5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bc21d1f5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 Explaining kindergarten options (half day/full day) and introduce video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bb2bff7fe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bb2bff7fe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*the information in these slides will be posted on our webpage after today - some links in here as well</a:t>
            </a:r>
            <a:endParaRPr/>
          </a:p>
          <a:p>
            <a:pPr indent="0" lvl="0" marL="0" rtl="0" algn="l">
              <a:spcBef>
                <a:spcPts val="0"/>
              </a:spcBef>
              <a:spcAft>
                <a:spcPts val="0"/>
              </a:spcAft>
              <a:buNone/>
            </a:pPr>
            <a:r>
              <a:rPr lang="en"/>
              <a:t>-If you have questions about this cutoff date and would like to talk about your child’s readiness we will be in the classrooms after and can speak to you individually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b2bff7fe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b2bff7fe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read out the areas </a:t>
            </a:r>
            <a:endParaRPr/>
          </a:p>
          <a:p>
            <a:pPr indent="0" lvl="0" marL="0" rtl="0" algn="l">
              <a:spcBef>
                <a:spcPts val="0"/>
              </a:spcBef>
              <a:spcAft>
                <a:spcPts val="0"/>
              </a:spcAft>
              <a:buNone/>
            </a:pPr>
            <a:r>
              <a:rPr lang="en"/>
              <a:t>This fall we are </a:t>
            </a:r>
            <a:r>
              <a:rPr lang="en"/>
              <a:t>starting</a:t>
            </a:r>
            <a:r>
              <a:rPr lang="en"/>
              <a:t> to teach the new Social studies </a:t>
            </a:r>
            <a:r>
              <a:rPr lang="en"/>
              <a:t>curriculum.</a:t>
            </a:r>
            <a:endParaRPr/>
          </a:p>
          <a:p>
            <a:pPr indent="0" lvl="0" marL="0" rtl="0" algn="l">
              <a:spcBef>
                <a:spcPts val="0"/>
              </a:spcBef>
              <a:spcAft>
                <a:spcPts val="0"/>
              </a:spcAft>
              <a:buNone/>
            </a:pPr>
            <a:r>
              <a:rPr lang="en"/>
              <a:t>You can access the K</a:t>
            </a:r>
            <a:r>
              <a:rPr lang="en"/>
              <a:t>indergarten</a:t>
            </a:r>
            <a:r>
              <a:rPr lang="en"/>
              <a:t> </a:t>
            </a:r>
            <a:r>
              <a:rPr lang="en"/>
              <a:t>outcomes using</a:t>
            </a:r>
            <a:r>
              <a:rPr lang="en"/>
              <a:t> the link on this page to learn Alberta.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b2bff7fe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b2bff7fe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a:t>
            </a:r>
            <a:endParaRPr/>
          </a:p>
          <a:p>
            <a:pPr indent="0" lvl="0" marL="0" rtl="0" algn="l">
              <a:spcBef>
                <a:spcPts val="0"/>
              </a:spcBef>
              <a:spcAft>
                <a:spcPts val="0"/>
              </a:spcAft>
              <a:buNone/>
            </a:pPr>
            <a:r>
              <a:rPr lang="en"/>
              <a:t>-We are a play based Kindergarten program. </a:t>
            </a:r>
            <a:r>
              <a:rPr lang="en"/>
              <a:t>Intentionally</a:t>
            </a:r>
            <a:r>
              <a:rPr lang="en"/>
              <a:t> planned play allows children to learn in a relaxed state of alertness. Through play students are learning literacy and numeracy skills,</a:t>
            </a:r>
            <a:r>
              <a:rPr lang="en">
                <a:solidFill>
                  <a:schemeClr val="dk1"/>
                </a:solidFill>
              </a:rPr>
              <a:t>social skills, and</a:t>
            </a:r>
            <a:r>
              <a:rPr lang="en"/>
              <a:t> independence. They are also able to  express their own creativity and ideas.</a:t>
            </a:r>
            <a:endParaRPr/>
          </a:p>
          <a:p>
            <a:pPr indent="0" lvl="0" marL="0" rtl="0" algn="l">
              <a:spcBef>
                <a:spcPts val="0"/>
              </a:spcBef>
              <a:spcAft>
                <a:spcPts val="0"/>
              </a:spcAft>
              <a:buNone/>
            </a:pPr>
            <a:r>
              <a:rPr lang="en"/>
              <a:t>-Students engage in small group, whole group and, one on one learning through </a:t>
            </a:r>
            <a:r>
              <a:rPr lang="en"/>
              <a:t>structured</a:t>
            </a:r>
            <a:r>
              <a:rPr lang="en"/>
              <a:t> and play based activities</a:t>
            </a:r>
            <a:endParaRPr/>
          </a:p>
          <a:p>
            <a:pPr indent="0" lvl="0" marL="0" rtl="0" algn="l">
              <a:spcBef>
                <a:spcPts val="0"/>
              </a:spcBef>
              <a:spcAft>
                <a:spcPts val="0"/>
              </a:spcAft>
              <a:buNone/>
            </a:pPr>
            <a:r>
              <a:rPr lang="en"/>
              <a:t>-We have a variety of centres in our classroom that are based on interests, themes and learning outcomes</a:t>
            </a:r>
            <a:endParaRPr/>
          </a:p>
          <a:p>
            <a:pPr indent="0" lvl="0" marL="0" rtl="0" algn="l">
              <a:spcBef>
                <a:spcPts val="0"/>
              </a:spcBef>
              <a:spcAft>
                <a:spcPts val="0"/>
              </a:spcAft>
              <a:buNone/>
            </a:pPr>
            <a:r>
              <a:rPr lang="en"/>
              <a:t>-Students have to opportunity to explore music art and games</a:t>
            </a:r>
            <a:endParaRPr/>
          </a:p>
          <a:p>
            <a:pPr indent="0" lvl="0" marL="0" rtl="0" algn="l">
              <a:spcBef>
                <a:spcPts val="0"/>
              </a:spcBef>
              <a:spcAft>
                <a:spcPts val="0"/>
              </a:spcAft>
              <a:buNone/>
            </a:pPr>
            <a:r>
              <a:rPr lang="en"/>
              <a:t>-Kim and I work as a team and collaborate and do all our planning together. Our classrooms run very similarly. *Teacher depends on numbers and how our classes are structured </a:t>
            </a:r>
            <a:endParaRPr/>
          </a:p>
          <a:p>
            <a:pPr indent="0" lvl="0" marL="0" rtl="0" algn="l">
              <a:spcBef>
                <a:spcPts val="0"/>
              </a:spcBef>
              <a:spcAft>
                <a:spcPts val="0"/>
              </a:spcAft>
              <a:buNone/>
            </a:pPr>
            <a:r>
              <a:rPr lang="en"/>
              <a:t>-All curriculum is covered in our half day program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05d68535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05d68535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a:p>
            <a:pPr indent="0" lvl="0" marL="0" rtl="0" algn="l">
              <a:spcBef>
                <a:spcPts val="0"/>
              </a:spcBef>
              <a:spcAft>
                <a:spcPts val="0"/>
              </a:spcAft>
              <a:buNone/>
            </a:pPr>
            <a:r>
              <a:rPr lang="en"/>
              <a:t>-Full day Kindergarten is an optional extension program. There is a monthly fee of $325 as it is not funded by the government </a:t>
            </a:r>
            <a:endParaRPr/>
          </a:p>
          <a:p>
            <a:pPr indent="0" lvl="0" marL="0" rtl="0" algn="l">
              <a:spcBef>
                <a:spcPts val="0"/>
              </a:spcBef>
              <a:spcAft>
                <a:spcPts val="0"/>
              </a:spcAft>
              <a:buNone/>
            </a:pPr>
            <a:r>
              <a:rPr lang="en"/>
              <a:t>-Full day kindergarten allows for additional time to further develop skills and learning. Students have the opportunity to have lunch together, as well as recess. They also have additional time for phys ed., music and play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bb2bff7fe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bb2bff7fe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We try to do about one </a:t>
            </a:r>
            <a:r>
              <a:rPr lang="en"/>
              <a:t>field trip a month. Sometime we have specials guest and sometimes we venture out into the community. Some examples of field trips we have been on include  the Library, safety city, Fountain park pool, gymnastics, the space and science center and the zoo.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bb2bff7fe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bb2bff7fe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 the activity fee covers field trips, crafts and kinder cooking supplies.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b2bff7fe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b2bff7fe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50" name="Shape 50"/>
        <p:cNvGrpSpPr/>
        <p:nvPr/>
      </p:nvGrpSpPr>
      <p:grpSpPr>
        <a:xfrm>
          <a:off x="0" y="0"/>
          <a:ext cx="0" cy="0"/>
          <a:chOff x="0" y="0"/>
          <a:chExt cx="0" cy="0"/>
        </a:xfrm>
      </p:grpSpPr>
      <p:sp>
        <p:nvSpPr>
          <p:cNvPr id="51" name="Google Shape;51;p13"/>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2" name="Google Shape;52;p13"/>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4" name="Shape 54"/>
        <p:cNvGrpSpPr/>
        <p:nvPr/>
      </p:nvGrpSpPr>
      <p:grpSpPr>
        <a:xfrm>
          <a:off x="0" y="0"/>
          <a:ext cx="0" cy="0"/>
          <a:chOff x="0" y="0"/>
          <a:chExt cx="0" cy="0"/>
        </a:xfrm>
      </p:grpSpPr>
      <p:sp>
        <p:nvSpPr>
          <p:cNvPr id="55" name="Google Shape;55;p14"/>
          <p:cNvSpPr txBox="1"/>
          <p:nvPr>
            <p:ph type="title"/>
          </p:nvPr>
        </p:nvSpPr>
        <p:spPr>
          <a:xfrm>
            <a:off x="457200" y="205740"/>
            <a:ext cx="8229600" cy="82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lvl="1" rtl="0" algn="l">
              <a:lnSpc>
                <a:spcPct val="100000"/>
              </a:lnSpc>
              <a:spcBef>
                <a:spcPts val="0"/>
              </a:spcBef>
              <a:spcAft>
                <a:spcPts val="0"/>
              </a:spcAft>
              <a:buSzPts val="800"/>
              <a:buNone/>
              <a:defRPr sz="1000"/>
            </a:lvl2pPr>
            <a:lvl3pPr lvl="2" rtl="0" algn="l">
              <a:lnSpc>
                <a:spcPct val="100000"/>
              </a:lnSpc>
              <a:spcBef>
                <a:spcPts val="0"/>
              </a:spcBef>
              <a:spcAft>
                <a:spcPts val="0"/>
              </a:spcAft>
              <a:buSzPts val="800"/>
              <a:buNone/>
              <a:defRPr sz="1000"/>
            </a:lvl3pPr>
            <a:lvl4pPr lvl="3" rtl="0" algn="l">
              <a:lnSpc>
                <a:spcPct val="100000"/>
              </a:lnSpc>
              <a:spcBef>
                <a:spcPts val="0"/>
              </a:spcBef>
              <a:spcAft>
                <a:spcPts val="0"/>
              </a:spcAft>
              <a:buSzPts val="800"/>
              <a:buNone/>
              <a:defRPr sz="1000"/>
            </a:lvl4pPr>
            <a:lvl5pPr lvl="4" rtl="0" algn="l">
              <a:lnSpc>
                <a:spcPct val="100000"/>
              </a:lnSpc>
              <a:spcBef>
                <a:spcPts val="0"/>
              </a:spcBef>
              <a:spcAft>
                <a:spcPts val="0"/>
              </a:spcAft>
              <a:buSzPts val="800"/>
              <a:buNone/>
              <a:defRPr sz="1000"/>
            </a:lvl5pPr>
            <a:lvl6pPr lvl="5" rtl="0" algn="l">
              <a:lnSpc>
                <a:spcPct val="100000"/>
              </a:lnSpc>
              <a:spcBef>
                <a:spcPts val="0"/>
              </a:spcBef>
              <a:spcAft>
                <a:spcPts val="0"/>
              </a:spcAft>
              <a:buSzPts val="800"/>
              <a:buNone/>
              <a:defRPr sz="1000"/>
            </a:lvl6pPr>
            <a:lvl7pPr lvl="6" rtl="0" algn="l">
              <a:lnSpc>
                <a:spcPct val="100000"/>
              </a:lnSpc>
              <a:spcBef>
                <a:spcPts val="0"/>
              </a:spcBef>
              <a:spcAft>
                <a:spcPts val="0"/>
              </a:spcAft>
              <a:buSzPts val="800"/>
              <a:buNone/>
              <a:defRPr sz="1000"/>
            </a:lvl7pPr>
            <a:lvl8pPr lvl="7" rtl="0" algn="l">
              <a:lnSpc>
                <a:spcPct val="100000"/>
              </a:lnSpc>
              <a:spcBef>
                <a:spcPts val="0"/>
              </a:spcBef>
              <a:spcAft>
                <a:spcPts val="0"/>
              </a:spcAft>
              <a:buSzPts val="800"/>
              <a:buNone/>
              <a:defRPr sz="1000"/>
            </a:lvl8pPr>
            <a:lvl9pPr lvl="8" rtl="0" algn="l">
              <a:lnSpc>
                <a:spcPct val="100000"/>
              </a:lnSpc>
              <a:spcBef>
                <a:spcPts val="0"/>
              </a:spcBef>
              <a:spcAft>
                <a:spcPts val="0"/>
              </a:spcAft>
              <a:buSzPts val="800"/>
              <a:buNone/>
              <a:defRPr sz="1000"/>
            </a:lvl9pPr>
          </a:lstStyle>
          <a:p/>
        </p:txBody>
      </p:sp>
      <p:sp>
        <p:nvSpPr>
          <p:cNvPr id="56" name="Google Shape;56;p14"/>
          <p:cNvSpPr txBox="1"/>
          <p:nvPr>
            <p:ph idx="1" type="body"/>
          </p:nvPr>
        </p:nvSpPr>
        <p:spPr>
          <a:xfrm>
            <a:off x="457200" y="1183005"/>
            <a:ext cx="3977700" cy="3394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indent="-228600" lvl="1" marL="914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2pPr>
            <a:lvl3pPr indent="-228600" lvl="2" marL="1371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3pPr>
            <a:lvl4pPr indent="-228600" lvl="3" marL="1828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4pPr>
            <a:lvl5pPr indent="-228600" lvl="4" marL="22860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5pPr>
            <a:lvl6pPr indent="-228600" lvl="5" marL="2743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6pPr>
            <a:lvl7pPr indent="-228600" lvl="6" marL="3200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7pPr>
            <a:lvl8pPr indent="-228600" lvl="7" marL="3657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8pPr>
            <a:lvl9pPr indent="-228600" lvl="8" marL="4114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9pPr>
          </a:lstStyle>
          <a:p/>
        </p:txBody>
      </p:sp>
      <p:sp>
        <p:nvSpPr>
          <p:cNvPr id="57" name="Google Shape;57;p14"/>
          <p:cNvSpPr txBox="1"/>
          <p:nvPr>
            <p:ph idx="2" type="body"/>
          </p:nvPr>
        </p:nvSpPr>
        <p:spPr>
          <a:xfrm>
            <a:off x="4709160" y="1183005"/>
            <a:ext cx="3977700" cy="3394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indent="-228600" lvl="1" marL="914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2pPr>
            <a:lvl3pPr indent="-228600" lvl="2" marL="1371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3pPr>
            <a:lvl4pPr indent="-228600" lvl="3" marL="1828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4pPr>
            <a:lvl5pPr indent="-228600" lvl="4" marL="22860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5pPr>
            <a:lvl6pPr indent="-228600" lvl="5" marL="2743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6pPr>
            <a:lvl7pPr indent="-228600" lvl="6" marL="3200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7pPr>
            <a:lvl8pPr indent="-228600" lvl="7" marL="3657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8pPr>
            <a:lvl9pPr indent="-228600" lvl="8" marL="4114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9pPr>
          </a:lstStyle>
          <a:p/>
        </p:txBody>
      </p:sp>
      <p:sp>
        <p:nvSpPr>
          <p:cNvPr id="58" name="Google Shape;58;p14"/>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60" name="Google Shape;60;p14"/>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9.gif"/><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www.sigischildcare.ca/" TargetMode="External"/><Relationship Id="rId4" Type="http://schemas.openxmlformats.org/officeDocument/2006/relationships/image" Target="../media/image10.png"/><Relationship Id="rId5" Type="http://schemas.openxmlformats.org/officeDocument/2006/relationships/hyperlink" Target="https://www.sigischildcare.ca/" TargetMode="External"/><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www.spschools.org/division-operations/transportation" TargetMode="External"/><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282Lu9XqzPg"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www.youtube.com/watch?v=Wig4fZOGOVA" TargetMode="Externa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hyperlink" Target="mailto:sue.anderson@spschools.org" TargetMode="External"/><Relationship Id="rId5" Type="http://schemas.openxmlformats.org/officeDocument/2006/relationships/hyperlink" Target="mailto:sue.anderson@spschools.org" TargetMode="External"/><Relationship Id="rId6" Type="http://schemas.openxmlformats.org/officeDocument/2006/relationships/hyperlink" Target="mailto:kelly.hauptman@spschools.org" TargetMode="External"/><Relationship Id="rId7" Type="http://schemas.openxmlformats.org/officeDocument/2006/relationships/hyperlink" Target="mailto:megan.sneddon@spschools.org" TargetMode="External"/><Relationship Id="rId8" Type="http://schemas.openxmlformats.org/officeDocument/2006/relationships/hyperlink" Target="mailto:kimberley.miller@spschools.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spschools.org/division-operations/registration#referrer=https%3A%2F%2Fronaldharvey.spschools.org%2F" TargetMode="External"/><Relationship Id="rId4" Type="http://schemas.openxmlformats.org/officeDocument/2006/relationships/hyperlink" Target="https://www.spschools.org/division-operations/registration#referrer=https%3A%2F%2Fronaldharvey.spschools.org%2F" TargetMode="External"/><Relationship Id="rId5" Type="http://schemas.openxmlformats.org/officeDocument/2006/relationships/image" Target="../media/image22.png"/><Relationship Id="rId6" Type="http://schemas.openxmlformats.org/officeDocument/2006/relationships/hyperlink" Target="https://www.spschools.org/division-operations/registration#referrer=https%3A%2F%2Fronaldharvey.spschools.org%2F" TargetMode="External"/><Relationship Id="rId7" Type="http://schemas.openxmlformats.org/officeDocument/2006/relationships/hyperlink" Target="https://www.spschools.org/division-operations/registration#referrer=https%3A%2F%2Fronaldharvey.spschools.org%2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drive.google.com/file/d/12bJBwOy5GdqfIoVcS4fr99GkaCFkWWNB/view"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www.learnalberta.ca/content/mychildslearning/kindergarten.html#0"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11.png"/></Relationships>
</file>

<file path=ppt/slides/_rels/slide7.xml.rels><?xml version="1.0" encoding="UTF-8" standalone="yes"?><Relationships xmlns="http://schemas.openxmlformats.org/package/2006/relationships"><Relationship Id="rId11" Type="http://schemas.openxmlformats.org/officeDocument/2006/relationships/image" Target="../media/image31.jpg"/><Relationship Id="rId10" Type="http://schemas.openxmlformats.org/officeDocument/2006/relationships/image" Target="../media/image32.jpg"/><Relationship Id="rId13" Type="http://schemas.openxmlformats.org/officeDocument/2006/relationships/image" Target="../media/image29.jpg"/><Relationship Id="rId12" Type="http://schemas.openxmlformats.org/officeDocument/2006/relationships/image" Target="../media/image28.jp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17.jpg"/><Relationship Id="rId14" Type="http://schemas.openxmlformats.org/officeDocument/2006/relationships/image" Target="../media/image30.jpg"/><Relationship Id="rId5" Type="http://schemas.openxmlformats.org/officeDocument/2006/relationships/image" Target="../media/image27.jpg"/><Relationship Id="rId6" Type="http://schemas.openxmlformats.org/officeDocument/2006/relationships/image" Target="../media/image26.jpg"/><Relationship Id="rId7" Type="http://schemas.openxmlformats.org/officeDocument/2006/relationships/image" Target="../media/image25.jpg"/><Relationship Id="rId8"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7044525" y="2571750"/>
            <a:ext cx="1890300" cy="2330151"/>
          </a:xfrm>
          <a:prstGeom prst="rect">
            <a:avLst/>
          </a:prstGeom>
          <a:noFill/>
          <a:ln>
            <a:noFill/>
          </a:ln>
        </p:spPr>
      </p:pic>
      <p:sp>
        <p:nvSpPr>
          <p:cNvPr id="66" name="Google Shape;66;p15"/>
          <p:cNvSpPr txBox="1"/>
          <p:nvPr/>
        </p:nvSpPr>
        <p:spPr>
          <a:xfrm>
            <a:off x="2307000" y="1085450"/>
            <a:ext cx="45300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FFFFFF"/>
                </a:solidFill>
                <a:latin typeface="Shadows Into Light"/>
                <a:ea typeface="Shadows Into Light"/>
                <a:cs typeface="Shadows Into Light"/>
                <a:sym typeface="Shadows Into Light"/>
              </a:rPr>
              <a:t>Ronald Harvey Kindergarten</a:t>
            </a:r>
            <a:endParaRPr b="1" sz="6000">
              <a:solidFill>
                <a:srgbClr val="FFFFFF"/>
              </a:solidFill>
              <a:latin typeface="Shadows Into Light"/>
              <a:ea typeface="Shadows Into Light"/>
              <a:cs typeface="Shadows Into Light"/>
              <a:sym typeface="Shadows In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nvSpPr>
        <p:spPr>
          <a:xfrm>
            <a:off x="476850"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Families As Partners</a:t>
            </a:r>
            <a:endParaRPr b="1" sz="4000">
              <a:solidFill>
                <a:srgbClr val="FFFFFF"/>
              </a:solidFill>
              <a:latin typeface="Shadows Into Light Two"/>
              <a:ea typeface="Shadows Into Light Two"/>
              <a:cs typeface="Shadows Into Light Two"/>
              <a:sym typeface="Shadows Into Light Two"/>
            </a:endParaRPr>
          </a:p>
        </p:txBody>
      </p:sp>
      <p:sp>
        <p:nvSpPr>
          <p:cNvPr id="161" name="Google Shape;161;p24"/>
          <p:cNvSpPr txBox="1"/>
          <p:nvPr/>
        </p:nvSpPr>
        <p:spPr>
          <a:xfrm>
            <a:off x="306900" y="680500"/>
            <a:ext cx="8530200" cy="383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400">
                <a:solidFill>
                  <a:srgbClr val="FFFFFF"/>
                </a:solidFill>
                <a:latin typeface="Patrick Hand"/>
                <a:ea typeface="Patrick Hand"/>
                <a:cs typeface="Patrick Hand"/>
                <a:sym typeface="Patrick Hand"/>
              </a:rPr>
              <a:t>There are many opportunities throughout the school year to partner in the classroom, on field trips or with take home projects. </a:t>
            </a:r>
            <a:endParaRPr sz="24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Clr>
                <a:schemeClr val="dk1"/>
              </a:buClr>
              <a:buSzPts val="1100"/>
              <a:buFont typeface="Arial"/>
              <a:buNone/>
            </a:pPr>
            <a:r>
              <a:rPr lang="en" sz="2400">
                <a:solidFill>
                  <a:srgbClr val="FFFFFF"/>
                </a:solidFill>
                <a:latin typeface="Patrick Hand"/>
                <a:ea typeface="Patrick Hand"/>
                <a:cs typeface="Patrick Hand"/>
                <a:sym typeface="Patrick Hand"/>
              </a:rPr>
              <a:t>These may include:</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120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Kinder Cooking</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Scrapbooks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Theme Based Projects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Sharing Expertise</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Playdough</a:t>
            </a:r>
            <a:endParaRPr sz="2400">
              <a:solidFill>
                <a:srgbClr val="FFFFFF"/>
              </a:solidFill>
              <a:latin typeface="Patrick Hand"/>
              <a:ea typeface="Patrick Hand"/>
              <a:cs typeface="Patrick Hand"/>
              <a:sym typeface="Patrick Hand"/>
            </a:endParaRPr>
          </a:p>
        </p:txBody>
      </p:sp>
      <p:pic>
        <p:nvPicPr>
          <p:cNvPr id="162" name="Google Shape;162;p24"/>
          <p:cNvPicPr preferRelativeResize="0"/>
          <p:nvPr/>
        </p:nvPicPr>
        <p:blipFill>
          <a:blip r:embed="rId3">
            <a:alphaModFix/>
          </a:blip>
          <a:stretch>
            <a:fillRect/>
          </a:stretch>
        </p:blipFill>
        <p:spPr>
          <a:xfrm>
            <a:off x="8308450" y="4132075"/>
            <a:ext cx="748200" cy="9223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nvSpPr>
        <p:spPr>
          <a:xfrm>
            <a:off x="341675" y="109125"/>
            <a:ext cx="81903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700">
                <a:solidFill>
                  <a:srgbClr val="FFFFFF"/>
                </a:solidFill>
                <a:latin typeface="Shadows Into Light Two"/>
                <a:ea typeface="Shadows Into Light Two"/>
                <a:cs typeface="Shadows Into Light Two"/>
                <a:sym typeface="Shadows Into Light Two"/>
              </a:rPr>
              <a:t>Before and After School Care</a:t>
            </a:r>
            <a:endParaRPr b="1" sz="3700">
              <a:solidFill>
                <a:srgbClr val="FFFFFF"/>
              </a:solidFill>
              <a:latin typeface="Shadows Into Light Two"/>
              <a:ea typeface="Shadows Into Light Two"/>
              <a:cs typeface="Shadows Into Light Two"/>
              <a:sym typeface="Shadows Into Light Two"/>
            </a:endParaRPr>
          </a:p>
        </p:txBody>
      </p:sp>
      <p:sp>
        <p:nvSpPr>
          <p:cNvPr id="168" name="Google Shape;168;p25"/>
          <p:cNvSpPr txBox="1"/>
          <p:nvPr/>
        </p:nvSpPr>
        <p:spPr>
          <a:xfrm>
            <a:off x="859950" y="1011900"/>
            <a:ext cx="7185300" cy="94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300">
                <a:solidFill>
                  <a:srgbClr val="FFFFFF"/>
                </a:solidFill>
                <a:latin typeface="Patrick Hand"/>
                <a:ea typeface="Patrick Hand"/>
                <a:cs typeface="Patrick Hand"/>
                <a:sym typeface="Patrick Hand"/>
              </a:rPr>
              <a:t>At Ronald Harvey there is out of school care provided by SIGIS Childcare Society. Visit their </a:t>
            </a:r>
            <a:r>
              <a:rPr lang="en" sz="2300" u="sng">
                <a:solidFill>
                  <a:schemeClr val="hlink"/>
                </a:solidFill>
                <a:latin typeface="Patrick Hand"/>
                <a:ea typeface="Patrick Hand"/>
                <a:cs typeface="Patrick Hand"/>
                <a:sym typeface="Patrick Hand"/>
                <a:hlinkClick r:id="rId3"/>
              </a:rPr>
              <a:t>website</a:t>
            </a:r>
            <a:r>
              <a:rPr lang="en" sz="2300">
                <a:solidFill>
                  <a:srgbClr val="FFFFFF"/>
                </a:solidFill>
                <a:latin typeface="Patrick Hand"/>
                <a:ea typeface="Patrick Hand"/>
                <a:cs typeface="Patrick Hand"/>
                <a:sym typeface="Patrick Hand"/>
              </a:rPr>
              <a:t> for more information. </a:t>
            </a:r>
            <a:r>
              <a:rPr lang="en" sz="2300">
                <a:solidFill>
                  <a:schemeClr val="dk1"/>
                </a:solidFill>
                <a:latin typeface="Patrick Hand"/>
                <a:ea typeface="Patrick Hand"/>
                <a:cs typeface="Patrick Hand"/>
                <a:sym typeface="Patrick Hand"/>
              </a:rPr>
              <a:t>  </a:t>
            </a:r>
            <a:endParaRPr sz="1600">
              <a:latin typeface="Patrick Hand"/>
              <a:ea typeface="Patrick Hand"/>
              <a:cs typeface="Patrick Hand"/>
              <a:sym typeface="Patrick Hand"/>
            </a:endParaRPr>
          </a:p>
        </p:txBody>
      </p:sp>
      <p:pic>
        <p:nvPicPr>
          <p:cNvPr id="169" name="Google Shape;169;p25"/>
          <p:cNvPicPr preferRelativeResize="0"/>
          <p:nvPr/>
        </p:nvPicPr>
        <p:blipFill>
          <a:blip r:embed="rId4">
            <a:alphaModFix/>
          </a:blip>
          <a:stretch>
            <a:fillRect/>
          </a:stretch>
        </p:blipFill>
        <p:spPr>
          <a:xfrm>
            <a:off x="7060225" y="2571750"/>
            <a:ext cx="1890300" cy="2330151"/>
          </a:xfrm>
          <a:prstGeom prst="rect">
            <a:avLst/>
          </a:prstGeom>
          <a:noFill/>
          <a:ln>
            <a:noFill/>
          </a:ln>
        </p:spPr>
      </p:pic>
      <p:pic>
        <p:nvPicPr>
          <p:cNvPr id="170" name="Google Shape;170;p25">
            <a:hlinkClick r:id="rId5"/>
          </p:cNvPr>
          <p:cNvPicPr preferRelativeResize="0"/>
          <p:nvPr/>
        </p:nvPicPr>
        <p:blipFill>
          <a:blip r:embed="rId6">
            <a:alphaModFix/>
          </a:blip>
          <a:stretch>
            <a:fillRect/>
          </a:stretch>
        </p:blipFill>
        <p:spPr>
          <a:xfrm>
            <a:off x="3002475" y="2433025"/>
            <a:ext cx="3009900" cy="152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nvSpPr>
        <p:spPr>
          <a:xfrm>
            <a:off x="325950" y="5475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Transportation</a:t>
            </a:r>
            <a:endParaRPr b="1" sz="4000">
              <a:solidFill>
                <a:srgbClr val="FFFFFF"/>
              </a:solidFill>
              <a:latin typeface="Shadows Into Light Two"/>
              <a:ea typeface="Shadows Into Light Two"/>
              <a:cs typeface="Shadows Into Light Two"/>
              <a:sym typeface="Shadows Into Light Two"/>
            </a:endParaRPr>
          </a:p>
        </p:txBody>
      </p:sp>
      <p:sp>
        <p:nvSpPr>
          <p:cNvPr id="176" name="Google Shape;176;p26"/>
          <p:cNvSpPr txBox="1"/>
          <p:nvPr/>
        </p:nvSpPr>
        <p:spPr>
          <a:xfrm>
            <a:off x="351150" y="965075"/>
            <a:ext cx="8441700" cy="106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200">
                <a:solidFill>
                  <a:schemeClr val="lt1"/>
                </a:solidFill>
                <a:latin typeface="Patrick Hand"/>
                <a:ea typeface="Patrick Hand"/>
                <a:cs typeface="Patrick Hand"/>
                <a:sym typeface="Patrick Hand"/>
              </a:rPr>
              <a:t>Bussing may be available for your child. Please contact district office at</a:t>
            </a:r>
            <a:endParaRPr sz="2200">
              <a:solidFill>
                <a:schemeClr val="lt1"/>
              </a:solidFill>
              <a:latin typeface="Patrick Hand"/>
              <a:ea typeface="Patrick Hand"/>
              <a:cs typeface="Patrick Hand"/>
              <a:sym typeface="Patrick Hand"/>
            </a:endParaRPr>
          </a:p>
          <a:p>
            <a:pPr indent="0" lvl="0" marL="0" rtl="0" algn="ctr">
              <a:lnSpc>
                <a:spcPct val="115000"/>
              </a:lnSpc>
              <a:spcBef>
                <a:spcPts val="1200"/>
              </a:spcBef>
              <a:spcAft>
                <a:spcPts val="1200"/>
              </a:spcAft>
              <a:buClr>
                <a:schemeClr val="dk1"/>
              </a:buClr>
              <a:buSzPts val="1100"/>
              <a:buFont typeface="Arial"/>
              <a:buNone/>
            </a:pPr>
            <a:r>
              <a:rPr lang="en" sz="2200">
                <a:solidFill>
                  <a:schemeClr val="lt1"/>
                </a:solidFill>
                <a:latin typeface="Patrick Hand"/>
                <a:ea typeface="Patrick Hand"/>
                <a:cs typeface="Patrick Hand"/>
                <a:sym typeface="Patrick Hand"/>
              </a:rPr>
              <a:t> (780) 460-3712, ask for transportation, or click on the bus to get to their link!</a:t>
            </a:r>
            <a:endParaRPr sz="2200">
              <a:solidFill>
                <a:schemeClr val="dk1"/>
              </a:solidFill>
              <a:latin typeface="Patrick Hand"/>
              <a:ea typeface="Patrick Hand"/>
              <a:cs typeface="Patrick Hand"/>
              <a:sym typeface="Patrick Hand"/>
            </a:endParaRPr>
          </a:p>
        </p:txBody>
      </p:sp>
      <p:pic>
        <p:nvPicPr>
          <p:cNvPr id="177" name="Google Shape;177;p26"/>
          <p:cNvPicPr preferRelativeResize="0"/>
          <p:nvPr/>
        </p:nvPicPr>
        <p:blipFill>
          <a:blip r:embed="rId3">
            <a:alphaModFix/>
          </a:blip>
          <a:stretch>
            <a:fillRect/>
          </a:stretch>
        </p:blipFill>
        <p:spPr>
          <a:xfrm>
            <a:off x="7644700" y="3288900"/>
            <a:ext cx="1455026" cy="1793600"/>
          </a:xfrm>
          <a:prstGeom prst="rect">
            <a:avLst/>
          </a:prstGeom>
          <a:noFill/>
          <a:ln>
            <a:noFill/>
          </a:ln>
        </p:spPr>
      </p:pic>
      <p:pic>
        <p:nvPicPr>
          <p:cNvPr id="178" name="Google Shape;178;p26">
            <a:hlinkClick r:id="rId4"/>
          </p:cNvPr>
          <p:cNvPicPr preferRelativeResize="0"/>
          <p:nvPr/>
        </p:nvPicPr>
        <p:blipFill>
          <a:blip r:embed="rId5">
            <a:alphaModFix/>
          </a:blip>
          <a:stretch>
            <a:fillRect/>
          </a:stretch>
        </p:blipFill>
        <p:spPr>
          <a:xfrm>
            <a:off x="2670275" y="2040700"/>
            <a:ext cx="3501650" cy="2626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nvSpPr>
        <p:spPr>
          <a:xfrm>
            <a:off x="357450" y="21150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Next Steps</a:t>
            </a:r>
            <a:endParaRPr b="1" sz="4000">
              <a:solidFill>
                <a:srgbClr val="FFFFFF"/>
              </a:solidFill>
              <a:latin typeface="Shadows Into Light Two"/>
              <a:ea typeface="Shadows Into Light Two"/>
              <a:cs typeface="Shadows Into Light Two"/>
              <a:sym typeface="Shadows Into Light Two"/>
            </a:endParaRPr>
          </a:p>
        </p:txBody>
      </p:sp>
      <p:sp>
        <p:nvSpPr>
          <p:cNvPr id="184" name="Google Shape;184;p27"/>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85" name="Google Shape;185;p27"/>
          <p:cNvPicPr preferRelativeResize="0"/>
          <p:nvPr/>
        </p:nvPicPr>
        <p:blipFill>
          <a:blip r:embed="rId3">
            <a:alphaModFix/>
          </a:blip>
          <a:stretch>
            <a:fillRect/>
          </a:stretch>
        </p:blipFill>
        <p:spPr>
          <a:xfrm>
            <a:off x="7060225" y="2571750"/>
            <a:ext cx="1890300" cy="2330151"/>
          </a:xfrm>
          <a:prstGeom prst="rect">
            <a:avLst/>
          </a:prstGeom>
          <a:noFill/>
          <a:ln>
            <a:noFill/>
          </a:ln>
        </p:spPr>
      </p:pic>
      <p:sp>
        <p:nvSpPr>
          <p:cNvPr id="186" name="Google Shape;186;p27"/>
          <p:cNvSpPr txBox="1"/>
          <p:nvPr/>
        </p:nvSpPr>
        <p:spPr>
          <a:xfrm>
            <a:off x="351150" y="1011900"/>
            <a:ext cx="8441700" cy="408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600">
                <a:solidFill>
                  <a:schemeClr val="lt1"/>
                </a:solidFill>
                <a:latin typeface="Patrick Hand"/>
                <a:ea typeface="Patrick Hand"/>
                <a:cs typeface="Patrick Hand"/>
                <a:sym typeface="Patrick Hand"/>
              </a:rPr>
              <a:t>Test Drive - Friday, May 16</a:t>
            </a:r>
            <a:endParaRPr sz="2600">
              <a:solidFill>
                <a:schemeClr val="lt1"/>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*Please call or email Monica Ellison to book your time*</a:t>
            </a:r>
            <a:endParaRPr sz="1800">
              <a:solidFill>
                <a:schemeClr val="lt1"/>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780-459-5541      monica.ellison@spschools.org</a:t>
            </a:r>
            <a:endParaRPr sz="1800">
              <a:solidFill>
                <a:schemeClr val="lt1"/>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600">
                <a:solidFill>
                  <a:srgbClr val="FFFFFF"/>
                </a:solidFill>
                <a:latin typeface="Patrick Hand"/>
                <a:ea typeface="Patrick Hand"/>
                <a:cs typeface="Patrick Hand"/>
                <a:sym typeface="Patrick Hand"/>
              </a:rPr>
              <a:t>Registration</a:t>
            </a:r>
            <a:endParaRPr sz="26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600">
                <a:solidFill>
                  <a:srgbClr val="FFFFFF"/>
                </a:solidFill>
                <a:latin typeface="Patrick Hand"/>
                <a:ea typeface="Patrick Hand"/>
                <a:cs typeface="Patrick Hand"/>
                <a:sym typeface="Patrick Hand"/>
              </a:rPr>
              <a:t>Email in August</a:t>
            </a:r>
            <a:endParaRPr sz="26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600">
                <a:solidFill>
                  <a:srgbClr val="FFFFFF"/>
                </a:solidFill>
                <a:latin typeface="Patrick Hand"/>
                <a:ea typeface="Patrick Hand"/>
                <a:cs typeface="Patrick Hand"/>
                <a:sym typeface="Patrick Hand"/>
              </a:rPr>
              <a:t>Small Group Orientation</a:t>
            </a:r>
            <a:endParaRPr sz="2600">
              <a:solidFill>
                <a:srgbClr val="FFFFFF"/>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Tuesday, September 2</a:t>
            </a:r>
            <a:endParaRPr sz="1800">
              <a:solidFill>
                <a:schemeClr val="lt1"/>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Wednesday, September 3</a:t>
            </a:r>
            <a:endParaRPr sz="1800">
              <a:solidFill>
                <a:schemeClr val="lt1"/>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Thursday, September 4</a:t>
            </a:r>
            <a:endParaRPr sz="1800">
              <a:solidFill>
                <a:schemeClr val="lt1"/>
              </a:solidFill>
              <a:latin typeface="Patrick Hand"/>
              <a:ea typeface="Patrick Hand"/>
              <a:cs typeface="Patrick Hand"/>
              <a:sym typeface="Patrick Hand"/>
            </a:endParaRPr>
          </a:p>
          <a:p>
            <a:pPr indent="0" lvl="0" marL="0" rtl="0" algn="ctr">
              <a:lnSpc>
                <a:spcPct val="100000"/>
              </a:lnSpc>
              <a:spcBef>
                <a:spcPts val="0"/>
              </a:spcBef>
              <a:spcAft>
                <a:spcPts val="1200"/>
              </a:spcAft>
              <a:buNone/>
            </a:pPr>
            <a:r>
              <a:t/>
            </a:r>
            <a:endParaRPr sz="1800">
              <a:solidFill>
                <a:srgbClr val="FFFFFF"/>
              </a:solidFill>
              <a:latin typeface="Patrick Hand"/>
              <a:ea typeface="Patrick Hand"/>
              <a:cs typeface="Patrick Hand"/>
              <a:sym typeface="Patrick Ha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nvSpPr>
        <p:spPr>
          <a:xfrm>
            <a:off x="1451150" y="63400"/>
            <a:ext cx="5977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Readiness</a:t>
            </a:r>
            <a:endParaRPr b="1" sz="4000">
              <a:solidFill>
                <a:srgbClr val="FFFFFF"/>
              </a:solidFill>
              <a:latin typeface="Shadows Into Light Two"/>
              <a:ea typeface="Shadows Into Light Two"/>
              <a:cs typeface="Shadows Into Light Two"/>
              <a:sym typeface="Shadows Into Light Two"/>
            </a:endParaRPr>
          </a:p>
        </p:txBody>
      </p:sp>
      <p:pic>
        <p:nvPicPr>
          <p:cNvPr descr="Parents can help prepare their children for Kindergarten. Find out how!" id="192" name="Google Shape;192;p28" title="Preparing your child for Kindergarten">
            <a:hlinkClick r:id="rId3"/>
          </p:cNvPr>
          <p:cNvPicPr preferRelativeResize="0"/>
          <p:nvPr/>
        </p:nvPicPr>
        <p:blipFill>
          <a:blip r:embed="rId4">
            <a:alphaModFix/>
          </a:blip>
          <a:stretch>
            <a:fillRect/>
          </a:stretch>
        </p:blipFill>
        <p:spPr>
          <a:xfrm>
            <a:off x="1660176" y="802300"/>
            <a:ext cx="5559150" cy="4169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nvSpPr>
        <p:spPr>
          <a:xfrm>
            <a:off x="476850" y="-59625"/>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Supports</a:t>
            </a:r>
            <a:endParaRPr b="1" sz="4000">
              <a:solidFill>
                <a:srgbClr val="FFFFFF"/>
              </a:solidFill>
              <a:latin typeface="Shadows Into Light Two"/>
              <a:ea typeface="Shadows Into Light Two"/>
              <a:cs typeface="Shadows Into Light Two"/>
              <a:sym typeface="Shadows Into Light Two"/>
            </a:endParaRPr>
          </a:p>
        </p:txBody>
      </p:sp>
      <p:pic>
        <p:nvPicPr>
          <p:cNvPr descr="Learn more about how inclusive learning works in St. Albert Public Schools and what it can mean for your child." id="198" name="Google Shape;198;p29" title="Inclusive Learning">
            <a:hlinkClick r:id="rId3"/>
          </p:cNvPr>
          <p:cNvPicPr preferRelativeResize="0"/>
          <p:nvPr/>
        </p:nvPicPr>
        <p:blipFill>
          <a:blip r:embed="rId4">
            <a:alphaModFix/>
          </a:blip>
          <a:stretch>
            <a:fillRect/>
          </a:stretch>
        </p:blipFill>
        <p:spPr>
          <a:xfrm>
            <a:off x="1733476" y="740775"/>
            <a:ext cx="5677050" cy="4257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nvSpPr>
        <p:spPr>
          <a:xfrm>
            <a:off x="476850" y="0"/>
            <a:ext cx="8190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FFFF"/>
                </a:solidFill>
                <a:latin typeface="Shadows Into Light Two"/>
                <a:ea typeface="Shadows Into Light Two"/>
                <a:cs typeface="Shadows Into Light Two"/>
                <a:sym typeface="Shadows Into Light Two"/>
              </a:rPr>
              <a:t>Please contact us with any questions you may have!</a:t>
            </a:r>
            <a:endParaRPr b="1" sz="2700">
              <a:solidFill>
                <a:srgbClr val="FFFFFF"/>
              </a:solidFill>
              <a:latin typeface="Shadows Into Light Two"/>
              <a:ea typeface="Shadows Into Light Two"/>
              <a:cs typeface="Shadows Into Light Two"/>
              <a:sym typeface="Shadows Into Light Two"/>
            </a:endParaRPr>
          </a:p>
        </p:txBody>
      </p:sp>
      <p:sp>
        <p:nvSpPr>
          <p:cNvPr id="204" name="Google Shape;204;p30"/>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205" name="Google Shape;205;p30"/>
          <p:cNvPicPr preferRelativeResize="0"/>
          <p:nvPr/>
        </p:nvPicPr>
        <p:blipFill>
          <a:blip r:embed="rId3">
            <a:alphaModFix/>
          </a:blip>
          <a:stretch>
            <a:fillRect/>
          </a:stretch>
        </p:blipFill>
        <p:spPr>
          <a:xfrm>
            <a:off x="7060225" y="2571750"/>
            <a:ext cx="1890300" cy="2330151"/>
          </a:xfrm>
          <a:prstGeom prst="rect">
            <a:avLst/>
          </a:prstGeom>
          <a:noFill/>
          <a:ln>
            <a:noFill/>
          </a:ln>
        </p:spPr>
      </p:pic>
      <p:sp>
        <p:nvSpPr>
          <p:cNvPr id="206" name="Google Shape;206;p30"/>
          <p:cNvSpPr txBox="1"/>
          <p:nvPr/>
        </p:nvSpPr>
        <p:spPr>
          <a:xfrm>
            <a:off x="231750" y="600300"/>
            <a:ext cx="8441700" cy="7142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300">
                <a:solidFill>
                  <a:srgbClr val="FFFFFF"/>
                </a:solidFill>
                <a:latin typeface="Patrick Hand"/>
                <a:ea typeface="Patrick Hand"/>
                <a:cs typeface="Patrick Hand"/>
                <a:sym typeface="Patrick Hand"/>
              </a:rPr>
              <a:t>School Phone: 780-459-5541</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Matt Tripp</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4"/>
              </a:rPr>
              <a:t>m</a:t>
            </a:r>
            <a:r>
              <a:rPr lang="en" sz="2300" u="sng">
                <a:solidFill>
                  <a:schemeClr val="hlink"/>
                </a:solidFill>
                <a:latin typeface="Patrick Hand"/>
                <a:ea typeface="Patrick Hand"/>
                <a:cs typeface="Patrick Hand"/>
                <a:sym typeface="Patrick Hand"/>
                <a:hlinkClick r:id="rId5"/>
              </a:rPr>
              <a:t>atthew.tripp@spschools.org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Kelly Hauptman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6"/>
              </a:rPr>
              <a:t>kelly.hauptman@spschools.org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Megan Sneddon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7"/>
              </a:rPr>
              <a:t>megan.sneddon@spschools.org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Kim Miller</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8"/>
              </a:rPr>
              <a:t>kimberley.miller@spschools.org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1200"/>
              </a:spcAft>
              <a:buNone/>
            </a:pPr>
            <a:r>
              <a:t/>
            </a:r>
            <a:endParaRPr sz="2300">
              <a:solidFill>
                <a:srgbClr val="FFFFFF"/>
              </a:solidFill>
              <a:latin typeface="Patrick Hand"/>
              <a:ea typeface="Patrick Hand"/>
              <a:cs typeface="Patrick Hand"/>
              <a:sym typeface="Patrick Ha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nvSpPr>
        <p:spPr>
          <a:xfrm>
            <a:off x="235700" y="109450"/>
            <a:ext cx="8481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FFFFFF"/>
                </a:solidFill>
                <a:latin typeface="Shadows Into Light"/>
                <a:ea typeface="Shadows Into Light"/>
                <a:cs typeface="Shadows Into Light"/>
                <a:sym typeface="Shadows Into Light"/>
              </a:rPr>
              <a:t>We’d love to see you in the fall!</a:t>
            </a:r>
            <a:endParaRPr b="1" sz="3600">
              <a:solidFill>
                <a:srgbClr val="FFFFFF"/>
              </a:solidFill>
              <a:latin typeface="Shadows Into Light"/>
              <a:ea typeface="Shadows Into Light"/>
              <a:cs typeface="Shadows Into Light"/>
              <a:sym typeface="Shadows Into Light"/>
            </a:endParaRPr>
          </a:p>
        </p:txBody>
      </p:sp>
      <p:sp>
        <p:nvSpPr>
          <p:cNvPr id="212" name="Google Shape;212;p31">
            <a:hlinkClick r:id="rId3"/>
          </p:cNvPr>
          <p:cNvSpPr/>
          <p:nvPr/>
        </p:nvSpPr>
        <p:spPr>
          <a:xfrm>
            <a:off x="1825125" y="1012525"/>
            <a:ext cx="4832100" cy="1022700"/>
          </a:xfrm>
          <a:prstGeom prst="ribbon2">
            <a:avLst>
              <a:gd fmla="val 16667"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31">
            <a:hlinkClick r:id="rId4"/>
          </p:cNvPr>
          <p:cNvPicPr preferRelativeResize="0"/>
          <p:nvPr/>
        </p:nvPicPr>
        <p:blipFill rotWithShape="1">
          <a:blip r:embed="rId5">
            <a:alphaModFix/>
          </a:blip>
          <a:srcRect b="12803" l="17607" r="22378" t="14984"/>
          <a:stretch/>
        </p:blipFill>
        <p:spPr>
          <a:xfrm>
            <a:off x="2882988" y="1012525"/>
            <a:ext cx="2611675" cy="3873949"/>
          </a:xfrm>
          <a:prstGeom prst="rect">
            <a:avLst/>
          </a:prstGeom>
          <a:noFill/>
          <a:ln>
            <a:noFill/>
          </a:ln>
        </p:spPr>
      </p:pic>
      <p:sp>
        <p:nvSpPr>
          <p:cNvPr id="214" name="Google Shape;214;p31">
            <a:hlinkClick r:id="rId6"/>
          </p:cNvPr>
          <p:cNvSpPr/>
          <p:nvPr/>
        </p:nvSpPr>
        <p:spPr>
          <a:xfrm>
            <a:off x="6257575" y="3852775"/>
            <a:ext cx="2084700" cy="609000"/>
          </a:xfrm>
          <a:prstGeom prst="flowChartAlternateProcess">
            <a:avLst/>
          </a:prstGeom>
          <a:solidFill>
            <a:srgbClr val="D9D9D9"/>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latin typeface="Shadows Into Light"/>
                <a:ea typeface="Shadows Into Light"/>
                <a:cs typeface="Shadows Into Light"/>
                <a:sym typeface="Shadows Into Light"/>
                <a:hlinkClick r:id="rId7"/>
              </a:rPr>
              <a:t>Register Now!</a:t>
            </a:r>
            <a:endParaRPr b="1" sz="2400">
              <a:solidFill>
                <a:srgbClr val="85200C"/>
              </a:solidFill>
              <a:latin typeface="Shadows Into Light"/>
              <a:ea typeface="Shadows Into Light"/>
              <a:cs typeface="Shadows Into Light"/>
              <a:sym typeface="Shadows In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nvSpPr>
        <p:spPr>
          <a:xfrm>
            <a:off x="476850" y="38545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Our Kindergarten </a:t>
            </a:r>
            <a:endParaRPr b="1" sz="4000">
              <a:solidFill>
                <a:srgbClr val="FFFFFF"/>
              </a:solidFill>
              <a:latin typeface="Shadows Into Light Two"/>
              <a:ea typeface="Shadows Into Light Two"/>
              <a:cs typeface="Shadows Into Light Two"/>
              <a:sym typeface="Shadows Into Light Two"/>
            </a:endParaRPr>
          </a:p>
        </p:txBody>
      </p:sp>
      <p:pic>
        <p:nvPicPr>
          <p:cNvPr id="72" name="Google Shape;72;p16" title="Kinder Open House - Revised.mov">
            <a:hlinkClick r:id="rId3"/>
          </p:cNvPr>
          <p:cNvPicPr preferRelativeResize="0"/>
          <p:nvPr/>
        </p:nvPicPr>
        <p:blipFill>
          <a:blip r:embed="rId4">
            <a:alphaModFix/>
          </a:blip>
          <a:stretch>
            <a:fillRect/>
          </a:stretch>
        </p:blipFill>
        <p:spPr>
          <a:xfrm>
            <a:off x="2302800" y="1434900"/>
            <a:ext cx="4538400" cy="340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nvSpPr>
        <p:spPr>
          <a:xfrm>
            <a:off x="341675" y="415400"/>
            <a:ext cx="81903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How old does my child need to be to register </a:t>
            </a:r>
            <a:r>
              <a:rPr b="1" lang="en" sz="4000">
                <a:solidFill>
                  <a:srgbClr val="FFFFFF"/>
                </a:solidFill>
                <a:latin typeface="Shadows Into Light Two"/>
                <a:ea typeface="Shadows Into Light Two"/>
                <a:cs typeface="Shadows Into Light Two"/>
                <a:sym typeface="Shadows Into Light Two"/>
              </a:rPr>
              <a:t>for kindergarten? </a:t>
            </a:r>
            <a:endParaRPr b="1" sz="4000">
              <a:solidFill>
                <a:srgbClr val="FFFFFF"/>
              </a:solidFill>
              <a:latin typeface="Shadows Into Light Two"/>
              <a:ea typeface="Shadows Into Light Two"/>
              <a:cs typeface="Shadows Into Light Two"/>
              <a:sym typeface="Shadows Into Light Two"/>
            </a:endParaRPr>
          </a:p>
        </p:txBody>
      </p:sp>
      <p:sp>
        <p:nvSpPr>
          <p:cNvPr id="78" name="Google Shape;78;p17"/>
          <p:cNvSpPr txBox="1"/>
          <p:nvPr/>
        </p:nvSpPr>
        <p:spPr>
          <a:xfrm>
            <a:off x="1285225" y="2073775"/>
            <a:ext cx="5775000" cy="249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500">
                <a:solidFill>
                  <a:srgbClr val="FFFFFF"/>
                </a:solidFill>
                <a:latin typeface="Patrick Hand"/>
                <a:ea typeface="Patrick Hand"/>
                <a:cs typeface="Patrick Hand"/>
                <a:sym typeface="Patrick Hand"/>
              </a:rPr>
              <a:t>2025/2026 School Year</a:t>
            </a:r>
            <a:endParaRPr sz="25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rPr lang="en" sz="2500">
                <a:solidFill>
                  <a:schemeClr val="lt1"/>
                </a:solidFill>
                <a:latin typeface="Patrick Hand"/>
                <a:ea typeface="Patrick Hand"/>
                <a:cs typeface="Patrick Hand"/>
                <a:sym typeface="Patrick Hand"/>
              </a:rPr>
              <a:t>Children must be at least 4 yrs 8 months of age but less than 6 years of age on Sept. 1, 2025 to register for Kindergarten.  (They must turn 5 on or by Dec. 31, 2025)</a:t>
            </a:r>
            <a:endParaRPr sz="2500">
              <a:solidFill>
                <a:schemeClr val="lt1"/>
              </a:solidFill>
              <a:latin typeface="Patrick Hand"/>
              <a:ea typeface="Patrick Hand"/>
              <a:cs typeface="Patrick Hand"/>
              <a:sym typeface="Patrick Hand"/>
            </a:endParaRPr>
          </a:p>
        </p:txBody>
      </p:sp>
      <p:pic>
        <p:nvPicPr>
          <p:cNvPr id="79" name="Google Shape;79;p17"/>
          <p:cNvPicPr preferRelativeResize="0"/>
          <p:nvPr/>
        </p:nvPicPr>
        <p:blipFill>
          <a:blip r:embed="rId3">
            <a:alphaModFix/>
          </a:blip>
          <a:stretch>
            <a:fillRect/>
          </a:stretch>
        </p:blipFill>
        <p:spPr>
          <a:xfrm>
            <a:off x="7060225" y="2571750"/>
            <a:ext cx="1890300" cy="2330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nvSpPr>
        <p:spPr>
          <a:xfrm>
            <a:off x="267575" y="-48925"/>
            <a:ext cx="81903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800">
                <a:solidFill>
                  <a:srgbClr val="FFFFFF"/>
                </a:solidFill>
                <a:latin typeface="Shadows Into Light Two"/>
                <a:ea typeface="Shadows Into Light Two"/>
                <a:cs typeface="Shadows Into Light Two"/>
                <a:sym typeface="Shadows Into Light Two"/>
              </a:rPr>
              <a:t>Kindergarten Learning</a:t>
            </a:r>
            <a:endParaRPr b="1" sz="3800">
              <a:solidFill>
                <a:srgbClr val="FFFFFF"/>
              </a:solidFill>
              <a:latin typeface="Shadows Into Light Two"/>
              <a:ea typeface="Shadows Into Light Two"/>
              <a:cs typeface="Shadows Into Light Two"/>
              <a:sym typeface="Shadows Into Light Two"/>
            </a:endParaRPr>
          </a:p>
        </p:txBody>
      </p:sp>
      <p:sp>
        <p:nvSpPr>
          <p:cNvPr id="85" name="Google Shape;85;p18"/>
          <p:cNvSpPr txBox="1"/>
          <p:nvPr/>
        </p:nvSpPr>
        <p:spPr>
          <a:xfrm>
            <a:off x="1394375" y="917900"/>
            <a:ext cx="5371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sp>
        <p:nvSpPr>
          <p:cNvPr id="86" name="Google Shape;86;p18"/>
          <p:cNvSpPr/>
          <p:nvPr/>
        </p:nvSpPr>
        <p:spPr>
          <a:xfrm>
            <a:off x="1264175" y="2760600"/>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Child Development</a:t>
            </a:r>
            <a:endParaRPr b="1" sz="800">
              <a:solidFill>
                <a:srgbClr val="FFFFFF"/>
              </a:solidFill>
              <a:latin typeface="Comic Sans MS"/>
              <a:ea typeface="Comic Sans MS"/>
              <a:cs typeface="Comic Sans MS"/>
              <a:sym typeface="Comic Sans MS"/>
            </a:endParaRPr>
          </a:p>
        </p:txBody>
      </p:sp>
      <p:sp>
        <p:nvSpPr>
          <p:cNvPr id="87" name="Google Shape;87;p18"/>
          <p:cNvSpPr/>
          <p:nvPr/>
        </p:nvSpPr>
        <p:spPr>
          <a:xfrm>
            <a:off x="387850" y="20437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Early</a:t>
            </a:r>
            <a:endParaRPr b="1" sz="800">
              <a:solidFill>
                <a:srgbClr val="FFFFFF"/>
              </a:solidFill>
              <a:latin typeface="Comic Sans MS"/>
              <a:ea typeface="Comic Sans MS"/>
              <a:cs typeface="Comic Sans MS"/>
              <a:sym typeface="Comic Sans MS"/>
            </a:endParaRPr>
          </a:p>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 Literacy</a:t>
            </a:r>
            <a:endParaRPr b="1" sz="800">
              <a:solidFill>
                <a:srgbClr val="FFFFFF"/>
              </a:solidFill>
              <a:latin typeface="Comic Sans MS"/>
              <a:ea typeface="Comic Sans MS"/>
              <a:cs typeface="Comic Sans MS"/>
              <a:sym typeface="Comic Sans MS"/>
            </a:endParaRPr>
          </a:p>
        </p:txBody>
      </p:sp>
      <p:sp>
        <p:nvSpPr>
          <p:cNvPr id="88" name="Google Shape;88;p18"/>
          <p:cNvSpPr/>
          <p:nvPr/>
        </p:nvSpPr>
        <p:spPr>
          <a:xfrm>
            <a:off x="1264175" y="16435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Early Numeracy</a:t>
            </a:r>
            <a:endParaRPr b="1" sz="800">
              <a:solidFill>
                <a:srgbClr val="FFFFFF"/>
              </a:solidFill>
              <a:latin typeface="Comic Sans MS"/>
              <a:ea typeface="Comic Sans MS"/>
              <a:cs typeface="Comic Sans MS"/>
              <a:sym typeface="Comic Sans MS"/>
            </a:endParaRPr>
          </a:p>
        </p:txBody>
      </p:sp>
      <p:sp>
        <p:nvSpPr>
          <p:cNvPr id="89" name="Google Shape;89;p18"/>
          <p:cNvSpPr/>
          <p:nvPr/>
        </p:nvSpPr>
        <p:spPr>
          <a:xfrm>
            <a:off x="2184750" y="208962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Citizenship &amp; Identity</a:t>
            </a:r>
            <a:endParaRPr b="1" sz="800">
              <a:solidFill>
                <a:srgbClr val="FFFFFF"/>
              </a:solidFill>
              <a:latin typeface="Comic Sans MS"/>
              <a:ea typeface="Comic Sans MS"/>
              <a:cs typeface="Comic Sans MS"/>
              <a:sym typeface="Comic Sans MS"/>
            </a:endParaRPr>
          </a:p>
        </p:txBody>
      </p:sp>
      <p:sp>
        <p:nvSpPr>
          <p:cNvPr id="90" name="Google Shape;90;p18"/>
          <p:cNvSpPr/>
          <p:nvPr/>
        </p:nvSpPr>
        <p:spPr>
          <a:xfrm>
            <a:off x="2360200" y="3027350"/>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Environment &amp; Community Awareness</a:t>
            </a:r>
            <a:endParaRPr b="1" sz="800">
              <a:solidFill>
                <a:srgbClr val="FFFFFF"/>
              </a:solidFill>
              <a:latin typeface="Comic Sans MS"/>
              <a:ea typeface="Comic Sans MS"/>
              <a:cs typeface="Comic Sans MS"/>
              <a:sym typeface="Comic Sans MS"/>
            </a:endParaRPr>
          </a:p>
        </p:txBody>
      </p:sp>
      <p:sp>
        <p:nvSpPr>
          <p:cNvPr id="91" name="Google Shape;91;p18"/>
          <p:cNvSpPr/>
          <p:nvPr/>
        </p:nvSpPr>
        <p:spPr>
          <a:xfrm>
            <a:off x="1750625" y="37434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Personal &amp; Social Responsibility</a:t>
            </a:r>
            <a:endParaRPr b="1" sz="800">
              <a:solidFill>
                <a:srgbClr val="FFFFFF"/>
              </a:solidFill>
              <a:latin typeface="Comic Sans MS"/>
              <a:ea typeface="Comic Sans MS"/>
              <a:cs typeface="Comic Sans MS"/>
              <a:sym typeface="Comic Sans MS"/>
            </a:endParaRPr>
          </a:p>
        </p:txBody>
      </p:sp>
      <p:sp>
        <p:nvSpPr>
          <p:cNvPr id="92" name="Google Shape;92;p18"/>
          <p:cNvSpPr/>
          <p:nvPr/>
        </p:nvSpPr>
        <p:spPr>
          <a:xfrm>
            <a:off x="746725" y="37434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Physical Skills &amp; Well-being</a:t>
            </a:r>
            <a:endParaRPr b="1" sz="800">
              <a:solidFill>
                <a:srgbClr val="FFFFFF"/>
              </a:solidFill>
              <a:latin typeface="Comic Sans MS"/>
              <a:ea typeface="Comic Sans MS"/>
              <a:cs typeface="Comic Sans MS"/>
              <a:sym typeface="Comic Sans MS"/>
            </a:endParaRPr>
          </a:p>
        </p:txBody>
      </p:sp>
      <p:sp>
        <p:nvSpPr>
          <p:cNvPr id="93" name="Google Shape;93;p18"/>
          <p:cNvSpPr/>
          <p:nvPr/>
        </p:nvSpPr>
        <p:spPr>
          <a:xfrm>
            <a:off x="189375" y="28928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Creative Expression</a:t>
            </a:r>
            <a:endParaRPr b="1" sz="800">
              <a:solidFill>
                <a:srgbClr val="FFFFFF"/>
              </a:solidFill>
              <a:latin typeface="Comic Sans MS"/>
              <a:ea typeface="Comic Sans MS"/>
              <a:cs typeface="Comic Sans MS"/>
              <a:sym typeface="Comic Sans MS"/>
            </a:endParaRPr>
          </a:p>
        </p:txBody>
      </p:sp>
      <p:sp>
        <p:nvSpPr>
          <p:cNvPr id="94" name="Google Shape;94;p18"/>
          <p:cNvSpPr txBox="1"/>
          <p:nvPr/>
        </p:nvSpPr>
        <p:spPr>
          <a:xfrm>
            <a:off x="0" y="775275"/>
            <a:ext cx="3909900" cy="81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900">
                <a:solidFill>
                  <a:srgbClr val="FFFFFF"/>
                </a:solidFill>
                <a:latin typeface="Patrick Hand"/>
                <a:ea typeface="Patrick Hand"/>
                <a:cs typeface="Patrick Hand"/>
                <a:sym typeface="Patrick Hand"/>
              </a:rPr>
              <a:t>The kindergarten program is made up of seven areas of child development. </a:t>
            </a:r>
            <a:endParaRPr sz="1200">
              <a:latin typeface="Patrick Hand"/>
              <a:ea typeface="Patrick Hand"/>
              <a:cs typeface="Patrick Hand"/>
              <a:sym typeface="Patrick Hand"/>
            </a:endParaRPr>
          </a:p>
        </p:txBody>
      </p:sp>
      <p:sp>
        <p:nvSpPr>
          <p:cNvPr id="95" name="Google Shape;95;p18"/>
          <p:cNvSpPr txBox="1"/>
          <p:nvPr/>
        </p:nvSpPr>
        <p:spPr>
          <a:xfrm>
            <a:off x="4015350" y="1269925"/>
            <a:ext cx="4813800" cy="246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900">
                <a:solidFill>
                  <a:srgbClr val="FFFFFF"/>
                </a:solidFill>
                <a:latin typeface="Patrick Hand"/>
                <a:ea typeface="Patrick Hand"/>
                <a:cs typeface="Patrick Hand"/>
                <a:sym typeface="Patrick Hand"/>
              </a:rPr>
              <a:t>Visit LearnAlberta to explore these areas of development through their </a:t>
            </a:r>
            <a:endParaRPr sz="19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1200"/>
              </a:spcAft>
              <a:buNone/>
            </a:pPr>
            <a:r>
              <a:t/>
            </a:r>
            <a:endParaRPr sz="900"/>
          </a:p>
        </p:txBody>
      </p:sp>
      <p:pic>
        <p:nvPicPr>
          <p:cNvPr id="96" name="Google Shape;96;p18">
            <a:hlinkClick r:id="rId3"/>
          </p:cNvPr>
          <p:cNvPicPr preferRelativeResize="0"/>
          <p:nvPr/>
        </p:nvPicPr>
        <p:blipFill>
          <a:blip r:embed="rId4">
            <a:alphaModFix/>
          </a:blip>
          <a:stretch>
            <a:fillRect/>
          </a:stretch>
        </p:blipFill>
        <p:spPr>
          <a:xfrm>
            <a:off x="4781299" y="2043763"/>
            <a:ext cx="3281901" cy="7259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A Day in Kindergarten</a:t>
            </a:r>
            <a:endParaRPr b="1" sz="4000">
              <a:solidFill>
                <a:srgbClr val="FFFFFF"/>
              </a:solidFill>
              <a:latin typeface="Shadows Into Light Two"/>
              <a:ea typeface="Shadows Into Light Two"/>
              <a:cs typeface="Shadows Into Light Two"/>
              <a:sym typeface="Shadows Into Light Two"/>
            </a:endParaRPr>
          </a:p>
        </p:txBody>
      </p:sp>
      <p:sp>
        <p:nvSpPr>
          <p:cNvPr id="102" name="Google Shape;102;p19"/>
          <p:cNvSpPr txBox="1"/>
          <p:nvPr/>
        </p:nvSpPr>
        <p:spPr>
          <a:xfrm>
            <a:off x="1645275" y="91005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sp>
        <p:nvSpPr>
          <p:cNvPr id="103" name="Google Shape;103;p19"/>
          <p:cNvSpPr txBox="1"/>
          <p:nvPr/>
        </p:nvSpPr>
        <p:spPr>
          <a:xfrm>
            <a:off x="3760150" y="800400"/>
            <a:ext cx="4038300" cy="1251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Students engage in whole group, small group and one-on-one learning through structured and play based </a:t>
            </a:r>
            <a:r>
              <a:rPr lang="en" sz="2100">
                <a:solidFill>
                  <a:srgbClr val="FFFFFF"/>
                </a:solidFill>
                <a:latin typeface="Patrick Hand"/>
                <a:ea typeface="Patrick Hand"/>
                <a:cs typeface="Patrick Hand"/>
                <a:sym typeface="Patrick Hand"/>
              </a:rPr>
              <a:t>activities</a:t>
            </a:r>
            <a:r>
              <a:rPr lang="en" sz="2100">
                <a:solidFill>
                  <a:srgbClr val="FFFFFF"/>
                </a:solidFill>
                <a:latin typeface="Patrick Hand"/>
                <a:ea typeface="Patrick Hand"/>
                <a:cs typeface="Patrick Hand"/>
                <a:sym typeface="Patrick Hand"/>
              </a:rPr>
              <a:t>.</a:t>
            </a:r>
            <a:endParaRPr sz="2100">
              <a:solidFill>
                <a:schemeClr val="dk1"/>
              </a:solidFill>
              <a:latin typeface="Patrick Hand"/>
              <a:ea typeface="Patrick Hand"/>
              <a:cs typeface="Patrick Hand"/>
              <a:sym typeface="Patrick Hand"/>
            </a:endParaRPr>
          </a:p>
        </p:txBody>
      </p:sp>
      <p:sp>
        <p:nvSpPr>
          <p:cNvPr id="104" name="Google Shape;104;p19"/>
          <p:cNvSpPr txBox="1"/>
          <p:nvPr/>
        </p:nvSpPr>
        <p:spPr>
          <a:xfrm>
            <a:off x="140650" y="2327275"/>
            <a:ext cx="5425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Centers are based on child interest and themes we are learning about.</a:t>
            </a:r>
            <a:endParaRPr sz="2100">
              <a:solidFill>
                <a:schemeClr val="dk1"/>
              </a:solidFill>
              <a:latin typeface="Patrick Hand"/>
              <a:ea typeface="Patrick Hand"/>
              <a:cs typeface="Patrick Hand"/>
              <a:sym typeface="Patrick Hand"/>
            </a:endParaRPr>
          </a:p>
        </p:txBody>
      </p:sp>
      <p:sp>
        <p:nvSpPr>
          <p:cNvPr id="105" name="Google Shape;105;p19"/>
          <p:cNvSpPr txBox="1"/>
          <p:nvPr/>
        </p:nvSpPr>
        <p:spPr>
          <a:xfrm>
            <a:off x="3632575" y="3803200"/>
            <a:ext cx="5425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Music, art, and games are used to build early literacy, early numeracy, and social skills.</a:t>
            </a:r>
            <a:endParaRPr sz="2100">
              <a:solidFill>
                <a:schemeClr val="dk1"/>
              </a:solidFill>
              <a:latin typeface="Patrick Hand"/>
              <a:ea typeface="Patrick Hand"/>
              <a:cs typeface="Patrick Hand"/>
              <a:sym typeface="Patrick Hand"/>
            </a:endParaRPr>
          </a:p>
        </p:txBody>
      </p:sp>
      <p:pic>
        <p:nvPicPr>
          <p:cNvPr id="106" name="Google Shape;106;p19"/>
          <p:cNvPicPr preferRelativeResize="0"/>
          <p:nvPr/>
        </p:nvPicPr>
        <p:blipFill>
          <a:blip r:embed="rId3">
            <a:alphaModFix/>
          </a:blip>
          <a:stretch>
            <a:fillRect/>
          </a:stretch>
        </p:blipFill>
        <p:spPr>
          <a:xfrm>
            <a:off x="129125" y="3342437"/>
            <a:ext cx="2096075" cy="1570099"/>
          </a:xfrm>
          <a:prstGeom prst="rect">
            <a:avLst/>
          </a:prstGeom>
          <a:noFill/>
          <a:ln cap="flat" cmpd="sng" w="38100">
            <a:solidFill>
              <a:schemeClr val="lt1"/>
            </a:solidFill>
            <a:prstDash val="solid"/>
            <a:round/>
            <a:headEnd len="sm" w="sm" type="none"/>
            <a:tailEnd len="sm" w="sm" type="none"/>
          </a:ln>
        </p:spPr>
      </p:pic>
      <p:pic>
        <p:nvPicPr>
          <p:cNvPr id="107" name="Google Shape;107;p19"/>
          <p:cNvPicPr preferRelativeResize="0"/>
          <p:nvPr/>
        </p:nvPicPr>
        <p:blipFill>
          <a:blip r:embed="rId4">
            <a:alphaModFix/>
          </a:blip>
          <a:stretch>
            <a:fillRect/>
          </a:stretch>
        </p:blipFill>
        <p:spPr>
          <a:xfrm>
            <a:off x="2389050" y="3242330"/>
            <a:ext cx="1327699" cy="1770282"/>
          </a:xfrm>
          <a:prstGeom prst="rect">
            <a:avLst/>
          </a:prstGeom>
          <a:noFill/>
          <a:ln cap="flat" cmpd="sng" w="38100">
            <a:solidFill>
              <a:schemeClr val="lt1"/>
            </a:solidFill>
            <a:prstDash val="solid"/>
            <a:round/>
            <a:headEnd len="sm" w="sm" type="none"/>
            <a:tailEnd len="sm" w="sm" type="none"/>
          </a:ln>
        </p:spPr>
      </p:pic>
      <p:pic>
        <p:nvPicPr>
          <p:cNvPr id="108" name="Google Shape;108;p19"/>
          <p:cNvPicPr preferRelativeResize="0"/>
          <p:nvPr/>
        </p:nvPicPr>
        <p:blipFill>
          <a:blip r:embed="rId5">
            <a:alphaModFix/>
          </a:blip>
          <a:stretch>
            <a:fillRect/>
          </a:stretch>
        </p:blipFill>
        <p:spPr>
          <a:xfrm>
            <a:off x="1772851" y="1105099"/>
            <a:ext cx="1987300" cy="1348176"/>
          </a:xfrm>
          <a:prstGeom prst="rect">
            <a:avLst/>
          </a:prstGeom>
          <a:noFill/>
          <a:ln cap="flat" cmpd="sng" w="38100">
            <a:solidFill>
              <a:schemeClr val="lt1"/>
            </a:solidFill>
            <a:prstDash val="solid"/>
            <a:round/>
            <a:headEnd len="sm" w="sm" type="none"/>
            <a:tailEnd len="sm" w="sm" type="none"/>
          </a:ln>
        </p:spPr>
      </p:pic>
      <p:pic>
        <p:nvPicPr>
          <p:cNvPr id="109" name="Google Shape;109;p19"/>
          <p:cNvPicPr preferRelativeResize="0"/>
          <p:nvPr/>
        </p:nvPicPr>
        <p:blipFill>
          <a:blip r:embed="rId6">
            <a:alphaModFix/>
          </a:blip>
          <a:stretch>
            <a:fillRect/>
          </a:stretch>
        </p:blipFill>
        <p:spPr>
          <a:xfrm>
            <a:off x="7729350" y="100317"/>
            <a:ext cx="1327700" cy="1770258"/>
          </a:xfrm>
          <a:prstGeom prst="rect">
            <a:avLst/>
          </a:prstGeom>
          <a:noFill/>
          <a:ln cap="flat" cmpd="sng" w="38100">
            <a:solidFill>
              <a:schemeClr val="lt1"/>
            </a:solidFill>
            <a:prstDash val="solid"/>
            <a:round/>
            <a:headEnd len="sm" w="sm" type="none"/>
            <a:tailEnd len="sm" w="sm" type="none"/>
          </a:ln>
        </p:spPr>
      </p:pic>
      <p:pic>
        <p:nvPicPr>
          <p:cNvPr id="110" name="Google Shape;110;p19"/>
          <p:cNvPicPr preferRelativeResize="0"/>
          <p:nvPr/>
        </p:nvPicPr>
        <p:blipFill>
          <a:blip r:embed="rId7">
            <a:alphaModFix/>
          </a:blip>
          <a:stretch>
            <a:fillRect/>
          </a:stretch>
        </p:blipFill>
        <p:spPr>
          <a:xfrm>
            <a:off x="6596550" y="2111325"/>
            <a:ext cx="1644875" cy="1691875"/>
          </a:xfrm>
          <a:prstGeom prst="rect">
            <a:avLst/>
          </a:prstGeom>
          <a:noFill/>
          <a:ln cap="flat" cmpd="sng" w="38100">
            <a:solidFill>
              <a:schemeClr val="lt1"/>
            </a:solidFill>
            <a:prstDash val="solid"/>
            <a:round/>
            <a:headEnd len="sm" w="sm" type="none"/>
            <a:tailEnd len="sm" w="sm" type="none"/>
          </a:ln>
        </p:spPr>
      </p:pic>
      <p:pic>
        <p:nvPicPr>
          <p:cNvPr id="111" name="Google Shape;111;p19"/>
          <p:cNvPicPr preferRelativeResize="0"/>
          <p:nvPr/>
        </p:nvPicPr>
        <p:blipFill rotWithShape="1">
          <a:blip r:embed="rId8">
            <a:alphaModFix/>
          </a:blip>
          <a:srcRect b="33043" l="0" r="0" t="0"/>
          <a:stretch/>
        </p:blipFill>
        <p:spPr>
          <a:xfrm>
            <a:off x="81525" y="100337"/>
            <a:ext cx="1818387" cy="1623324"/>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Full Day Kindergarten</a:t>
            </a:r>
            <a:endParaRPr b="1" sz="4000">
              <a:solidFill>
                <a:srgbClr val="FFFFFF"/>
              </a:solidFill>
              <a:latin typeface="Shadows Into Light Two"/>
              <a:ea typeface="Shadows Into Light Two"/>
              <a:cs typeface="Shadows Into Light Two"/>
              <a:sym typeface="Shadows Into Light Two"/>
            </a:endParaRPr>
          </a:p>
        </p:txBody>
      </p:sp>
      <p:sp>
        <p:nvSpPr>
          <p:cNvPr id="117" name="Google Shape;117;p20"/>
          <p:cNvSpPr txBox="1"/>
          <p:nvPr/>
        </p:nvSpPr>
        <p:spPr>
          <a:xfrm>
            <a:off x="1645275" y="91005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18" name="Google Shape;118;p20"/>
          <p:cNvPicPr preferRelativeResize="0"/>
          <p:nvPr/>
        </p:nvPicPr>
        <p:blipFill rotWithShape="1">
          <a:blip r:embed="rId3">
            <a:alphaModFix/>
          </a:blip>
          <a:srcRect b="20223" l="0" r="0" t="0"/>
          <a:stretch/>
        </p:blipFill>
        <p:spPr>
          <a:xfrm>
            <a:off x="485550" y="677275"/>
            <a:ext cx="2641900" cy="1579149"/>
          </a:xfrm>
          <a:prstGeom prst="rect">
            <a:avLst/>
          </a:prstGeom>
          <a:noFill/>
          <a:ln cap="flat" cmpd="sng" w="38100">
            <a:solidFill>
              <a:schemeClr val="lt1"/>
            </a:solidFill>
            <a:prstDash val="solid"/>
            <a:round/>
            <a:headEnd len="sm" w="sm" type="none"/>
            <a:tailEnd len="sm" w="sm" type="none"/>
          </a:ln>
        </p:spPr>
      </p:pic>
      <p:pic>
        <p:nvPicPr>
          <p:cNvPr id="119" name="Google Shape;119;p20"/>
          <p:cNvPicPr preferRelativeResize="0"/>
          <p:nvPr/>
        </p:nvPicPr>
        <p:blipFill>
          <a:blip r:embed="rId4">
            <a:alphaModFix/>
          </a:blip>
          <a:stretch>
            <a:fillRect/>
          </a:stretch>
        </p:blipFill>
        <p:spPr>
          <a:xfrm>
            <a:off x="7014625" y="184200"/>
            <a:ext cx="2042578" cy="2723425"/>
          </a:xfrm>
          <a:prstGeom prst="rect">
            <a:avLst/>
          </a:prstGeom>
          <a:noFill/>
          <a:ln cap="flat" cmpd="sng" w="38100">
            <a:solidFill>
              <a:schemeClr val="lt1"/>
            </a:solidFill>
            <a:prstDash val="solid"/>
            <a:round/>
            <a:headEnd len="sm" w="sm" type="none"/>
            <a:tailEnd len="sm" w="sm" type="none"/>
          </a:ln>
        </p:spPr>
      </p:pic>
      <p:pic>
        <p:nvPicPr>
          <p:cNvPr id="120" name="Google Shape;120;p20"/>
          <p:cNvPicPr preferRelativeResize="0"/>
          <p:nvPr/>
        </p:nvPicPr>
        <p:blipFill>
          <a:blip r:embed="rId5">
            <a:alphaModFix/>
          </a:blip>
          <a:stretch>
            <a:fillRect/>
          </a:stretch>
        </p:blipFill>
        <p:spPr>
          <a:xfrm>
            <a:off x="3836775" y="910049"/>
            <a:ext cx="2468525" cy="1851375"/>
          </a:xfrm>
          <a:prstGeom prst="rect">
            <a:avLst/>
          </a:prstGeom>
          <a:noFill/>
          <a:ln cap="flat" cmpd="sng" w="38100">
            <a:solidFill>
              <a:schemeClr val="lt1"/>
            </a:solidFill>
            <a:prstDash val="solid"/>
            <a:round/>
            <a:headEnd len="sm" w="sm" type="none"/>
            <a:tailEnd len="sm" w="sm" type="none"/>
          </a:ln>
        </p:spPr>
      </p:pic>
      <p:pic>
        <p:nvPicPr>
          <p:cNvPr id="121" name="Google Shape;121;p20"/>
          <p:cNvPicPr preferRelativeResize="0"/>
          <p:nvPr/>
        </p:nvPicPr>
        <p:blipFill rotWithShape="1">
          <a:blip r:embed="rId6">
            <a:alphaModFix/>
          </a:blip>
          <a:srcRect b="0" l="0" r="0" t="0"/>
          <a:stretch/>
        </p:blipFill>
        <p:spPr>
          <a:xfrm>
            <a:off x="384450" y="2571738"/>
            <a:ext cx="3129700" cy="2347264"/>
          </a:xfrm>
          <a:prstGeom prst="rect">
            <a:avLst/>
          </a:prstGeom>
          <a:noFill/>
          <a:ln cap="flat" cmpd="sng" w="38100">
            <a:solidFill>
              <a:schemeClr val="lt1"/>
            </a:solidFill>
            <a:prstDash val="solid"/>
            <a:round/>
            <a:headEnd len="sm" w="sm" type="none"/>
            <a:tailEnd len="sm" w="sm" type="none"/>
          </a:ln>
        </p:spPr>
      </p:pic>
      <p:pic>
        <p:nvPicPr>
          <p:cNvPr id="122" name="Google Shape;122;p20"/>
          <p:cNvPicPr preferRelativeResize="0"/>
          <p:nvPr/>
        </p:nvPicPr>
        <p:blipFill>
          <a:blip r:embed="rId7">
            <a:alphaModFix/>
          </a:blip>
          <a:stretch>
            <a:fillRect/>
          </a:stretch>
        </p:blipFill>
        <p:spPr>
          <a:xfrm>
            <a:off x="4129000" y="2952762"/>
            <a:ext cx="2649683" cy="1987262"/>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Field Trips and In Class Events</a:t>
            </a:r>
            <a:endParaRPr b="1" sz="4000">
              <a:solidFill>
                <a:srgbClr val="FFFFFF"/>
              </a:solidFill>
              <a:latin typeface="Shadows Into Light Two"/>
              <a:ea typeface="Shadows Into Light Two"/>
              <a:cs typeface="Shadows Into Light Two"/>
              <a:sym typeface="Shadows Into Light Two"/>
            </a:endParaRPr>
          </a:p>
        </p:txBody>
      </p:sp>
      <p:sp>
        <p:nvSpPr>
          <p:cNvPr id="128" name="Google Shape;128;p21"/>
          <p:cNvSpPr txBox="1"/>
          <p:nvPr/>
        </p:nvSpPr>
        <p:spPr>
          <a:xfrm>
            <a:off x="1645275" y="102090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29" name="Google Shape;129;p21"/>
          <p:cNvPicPr preferRelativeResize="0"/>
          <p:nvPr/>
        </p:nvPicPr>
        <p:blipFill>
          <a:blip r:embed="rId3">
            <a:alphaModFix/>
          </a:blip>
          <a:stretch>
            <a:fillRect/>
          </a:stretch>
        </p:blipFill>
        <p:spPr>
          <a:xfrm>
            <a:off x="160375" y="1946100"/>
            <a:ext cx="1668413" cy="1251300"/>
          </a:xfrm>
          <a:prstGeom prst="rect">
            <a:avLst/>
          </a:prstGeom>
          <a:noFill/>
          <a:ln cap="flat" cmpd="sng" w="28575">
            <a:solidFill>
              <a:srgbClr val="FFFFFF"/>
            </a:solidFill>
            <a:prstDash val="solid"/>
            <a:round/>
            <a:headEnd len="sm" w="sm" type="none"/>
            <a:tailEnd len="sm" w="sm" type="none"/>
          </a:ln>
        </p:spPr>
      </p:pic>
      <p:sp>
        <p:nvSpPr>
          <p:cNvPr id="130" name="Google Shape;130;p21"/>
          <p:cNvSpPr txBox="1"/>
          <p:nvPr/>
        </p:nvSpPr>
        <p:spPr>
          <a:xfrm>
            <a:off x="64700" y="595350"/>
            <a:ext cx="8775300" cy="1776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100">
                <a:solidFill>
                  <a:srgbClr val="FFFFFF"/>
                </a:solidFill>
                <a:latin typeface="Patrick Hand"/>
                <a:ea typeface="Patrick Hand"/>
                <a:cs typeface="Patrick Hand"/>
                <a:sym typeface="Patrick Hand"/>
              </a:rPr>
              <a:t>Venturing out into the community as well as having special guests in the classroom offers unique learning experiences for our students. Our classes have many opportunities throughout the year to engage in a variety of learning </a:t>
            </a:r>
            <a:r>
              <a:rPr lang="en" sz="2100">
                <a:solidFill>
                  <a:srgbClr val="FFFFFF"/>
                </a:solidFill>
                <a:latin typeface="Patrick Hand"/>
                <a:ea typeface="Patrick Hand"/>
                <a:cs typeface="Patrick Hand"/>
                <a:sym typeface="Patrick Hand"/>
              </a:rPr>
              <a:t>environments</a:t>
            </a:r>
            <a:r>
              <a:rPr lang="en" sz="2100">
                <a:solidFill>
                  <a:srgbClr val="FFFFFF"/>
                </a:solidFill>
                <a:latin typeface="Patrick Hand"/>
                <a:ea typeface="Patrick Hand"/>
                <a:cs typeface="Patrick Hand"/>
                <a:sym typeface="Patrick Hand"/>
              </a:rPr>
              <a:t>. </a:t>
            </a:r>
            <a:endParaRPr sz="21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t/>
            </a:r>
            <a:endParaRPr sz="2100">
              <a:solidFill>
                <a:schemeClr val="dk1"/>
              </a:solidFill>
              <a:latin typeface="Patrick Hand"/>
              <a:ea typeface="Patrick Hand"/>
              <a:cs typeface="Patrick Hand"/>
              <a:sym typeface="Patrick Hand"/>
            </a:endParaRPr>
          </a:p>
        </p:txBody>
      </p:sp>
      <p:pic>
        <p:nvPicPr>
          <p:cNvPr id="131" name="Google Shape;131;p21"/>
          <p:cNvPicPr preferRelativeResize="0"/>
          <p:nvPr/>
        </p:nvPicPr>
        <p:blipFill>
          <a:blip r:embed="rId4">
            <a:alphaModFix/>
          </a:blip>
          <a:stretch>
            <a:fillRect/>
          </a:stretch>
        </p:blipFill>
        <p:spPr>
          <a:xfrm>
            <a:off x="7793395" y="1894500"/>
            <a:ext cx="1208108" cy="1610826"/>
          </a:xfrm>
          <a:prstGeom prst="rect">
            <a:avLst/>
          </a:prstGeom>
          <a:noFill/>
          <a:ln cap="flat" cmpd="sng" w="28575">
            <a:solidFill>
              <a:srgbClr val="FFFFFF"/>
            </a:solidFill>
            <a:prstDash val="solid"/>
            <a:round/>
            <a:headEnd len="sm" w="sm" type="none"/>
            <a:tailEnd len="sm" w="sm" type="none"/>
          </a:ln>
        </p:spPr>
      </p:pic>
      <p:pic>
        <p:nvPicPr>
          <p:cNvPr id="132" name="Google Shape;132;p21"/>
          <p:cNvPicPr preferRelativeResize="0"/>
          <p:nvPr/>
        </p:nvPicPr>
        <p:blipFill>
          <a:blip r:embed="rId5">
            <a:alphaModFix/>
          </a:blip>
          <a:stretch>
            <a:fillRect/>
          </a:stretch>
        </p:blipFill>
        <p:spPr>
          <a:xfrm>
            <a:off x="235719" y="3432849"/>
            <a:ext cx="1922504" cy="1441878"/>
          </a:xfrm>
          <a:prstGeom prst="rect">
            <a:avLst/>
          </a:prstGeom>
          <a:noFill/>
          <a:ln cap="flat" cmpd="sng" w="28575">
            <a:solidFill>
              <a:srgbClr val="FFFFFF"/>
            </a:solidFill>
            <a:prstDash val="solid"/>
            <a:round/>
            <a:headEnd len="sm" w="sm" type="none"/>
            <a:tailEnd len="sm" w="sm" type="none"/>
          </a:ln>
        </p:spPr>
      </p:pic>
      <p:pic>
        <p:nvPicPr>
          <p:cNvPr id="133" name="Google Shape;133;p21"/>
          <p:cNvPicPr preferRelativeResize="0"/>
          <p:nvPr/>
        </p:nvPicPr>
        <p:blipFill>
          <a:blip r:embed="rId6">
            <a:alphaModFix/>
          </a:blip>
          <a:stretch>
            <a:fillRect/>
          </a:stretch>
        </p:blipFill>
        <p:spPr>
          <a:xfrm>
            <a:off x="5767875" y="2571753"/>
            <a:ext cx="2195597" cy="1646698"/>
          </a:xfrm>
          <a:prstGeom prst="rect">
            <a:avLst/>
          </a:prstGeom>
          <a:noFill/>
          <a:ln cap="flat" cmpd="sng" w="28575">
            <a:solidFill>
              <a:srgbClr val="FFFFFF"/>
            </a:solidFill>
            <a:prstDash val="solid"/>
            <a:round/>
            <a:headEnd len="sm" w="sm" type="none"/>
            <a:tailEnd len="sm" w="sm" type="none"/>
          </a:ln>
        </p:spPr>
      </p:pic>
      <p:pic>
        <p:nvPicPr>
          <p:cNvPr id="134" name="Google Shape;134;p21"/>
          <p:cNvPicPr preferRelativeResize="0"/>
          <p:nvPr/>
        </p:nvPicPr>
        <p:blipFill>
          <a:blip r:embed="rId7">
            <a:alphaModFix/>
          </a:blip>
          <a:stretch>
            <a:fillRect/>
          </a:stretch>
        </p:blipFill>
        <p:spPr>
          <a:xfrm>
            <a:off x="1733075" y="2571750"/>
            <a:ext cx="1351054" cy="1013299"/>
          </a:xfrm>
          <a:prstGeom prst="rect">
            <a:avLst/>
          </a:prstGeom>
          <a:noFill/>
          <a:ln cap="flat" cmpd="sng" w="28575">
            <a:solidFill>
              <a:srgbClr val="FFFFFF"/>
            </a:solidFill>
            <a:prstDash val="solid"/>
            <a:round/>
            <a:headEnd len="sm" w="sm" type="none"/>
            <a:tailEnd len="sm" w="sm" type="none"/>
          </a:ln>
        </p:spPr>
      </p:pic>
      <p:pic>
        <p:nvPicPr>
          <p:cNvPr id="135" name="Google Shape;135;p21"/>
          <p:cNvPicPr preferRelativeResize="0"/>
          <p:nvPr/>
        </p:nvPicPr>
        <p:blipFill>
          <a:blip r:embed="rId8">
            <a:alphaModFix/>
          </a:blip>
          <a:stretch>
            <a:fillRect/>
          </a:stretch>
        </p:blipFill>
        <p:spPr>
          <a:xfrm>
            <a:off x="2785488" y="1903775"/>
            <a:ext cx="1570975" cy="1178225"/>
          </a:xfrm>
          <a:prstGeom prst="rect">
            <a:avLst/>
          </a:prstGeom>
          <a:noFill/>
          <a:ln cap="flat" cmpd="sng" w="28575">
            <a:solidFill>
              <a:srgbClr val="FFFFFF"/>
            </a:solidFill>
            <a:prstDash val="solid"/>
            <a:round/>
            <a:headEnd len="sm" w="sm" type="none"/>
            <a:tailEnd len="sm" w="sm" type="none"/>
          </a:ln>
        </p:spPr>
      </p:pic>
      <p:pic>
        <p:nvPicPr>
          <p:cNvPr id="136" name="Google Shape;136;p21"/>
          <p:cNvPicPr preferRelativeResize="0"/>
          <p:nvPr/>
        </p:nvPicPr>
        <p:blipFill>
          <a:blip r:embed="rId9">
            <a:alphaModFix/>
          </a:blip>
          <a:stretch>
            <a:fillRect/>
          </a:stretch>
        </p:blipFill>
        <p:spPr>
          <a:xfrm>
            <a:off x="4196975" y="1996306"/>
            <a:ext cx="1668426" cy="1251320"/>
          </a:xfrm>
          <a:prstGeom prst="rect">
            <a:avLst/>
          </a:prstGeom>
          <a:noFill/>
          <a:ln cap="flat" cmpd="sng" w="28575">
            <a:solidFill>
              <a:srgbClr val="FFFFFF"/>
            </a:solidFill>
            <a:prstDash val="solid"/>
            <a:round/>
            <a:headEnd len="sm" w="sm" type="none"/>
            <a:tailEnd len="sm" w="sm" type="none"/>
          </a:ln>
        </p:spPr>
      </p:pic>
      <p:pic>
        <p:nvPicPr>
          <p:cNvPr id="137" name="Google Shape;137;p21"/>
          <p:cNvPicPr preferRelativeResize="0"/>
          <p:nvPr/>
        </p:nvPicPr>
        <p:blipFill>
          <a:blip r:embed="rId10">
            <a:alphaModFix/>
          </a:blip>
          <a:stretch>
            <a:fillRect/>
          </a:stretch>
        </p:blipFill>
        <p:spPr>
          <a:xfrm>
            <a:off x="5865400" y="1846660"/>
            <a:ext cx="1570971" cy="1178228"/>
          </a:xfrm>
          <a:prstGeom prst="rect">
            <a:avLst/>
          </a:prstGeom>
          <a:noFill/>
          <a:ln cap="flat" cmpd="sng" w="28575">
            <a:solidFill>
              <a:srgbClr val="FFFFFF"/>
            </a:solidFill>
            <a:prstDash val="solid"/>
            <a:round/>
            <a:headEnd len="sm" w="sm" type="none"/>
            <a:tailEnd len="sm" w="sm" type="none"/>
          </a:ln>
        </p:spPr>
      </p:pic>
      <p:pic>
        <p:nvPicPr>
          <p:cNvPr id="138" name="Google Shape;138;p21"/>
          <p:cNvPicPr preferRelativeResize="0"/>
          <p:nvPr/>
        </p:nvPicPr>
        <p:blipFill>
          <a:blip r:embed="rId11">
            <a:alphaModFix/>
          </a:blip>
          <a:stretch>
            <a:fillRect/>
          </a:stretch>
        </p:blipFill>
        <p:spPr>
          <a:xfrm>
            <a:off x="6896826" y="3906925"/>
            <a:ext cx="1351076" cy="1013301"/>
          </a:xfrm>
          <a:prstGeom prst="rect">
            <a:avLst/>
          </a:prstGeom>
          <a:noFill/>
          <a:ln cap="flat" cmpd="sng" w="28575">
            <a:solidFill>
              <a:srgbClr val="FFFFFF"/>
            </a:solidFill>
            <a:prstDash val="solid"/>
            <a:round/>
            <a:headEnd len="sm" w="sm" type="none"/>
            <a:tailEnd len="sm" w="sm" type="none"/>
          </a:ln>
        </p:spPr>
      </p:pic>
      <p:pic>
        <p:nvPicPr>
          <p:cNvPr id="139" name="Google Shape;139;p21"/>
          <p:cNvPicPr preferRelativeResize="0"/>
          <p:nvPr/>
        </p:nvPicPr>
        <p:blipFill>
          <a:blip r:embed="rId12">
            <a:alphaModFix/>
          </a:blip>
          <a:stretch>
            <a:fillRect/>
          </a:stretch>
        </p:blipFill>
        <p:spPr>
          <a:xfrm>
            <a:off x="1828800" y="3836050"/>
            <a:ext cx="1292147" cy="969101"/>
          </a:xfrm>
          <a:prstGeom prst="rect">
            <a:avLst/>
          </a:prstGeom>
          <a:noFill/>
          <a:ln cap="flat" cmpd="sng" w="28575">
            <a:solidFill>
              <a:srgbClr val="FFFFFF"/>
            </a:solidFill>
            <a:prstDash val="solid"/>
            <a:round/>
            <a:headEnd len="sm" w="sm" type="none"/>
            <a:tailEnd len="sm" w="sm" type="none"/>
          </a:ln>
        </p:spPr>
      </p:pic>
      <p:pic>
        <p:nvPicPr>
          <p:cNvPr id="140" name="Google Shape;140;p21"/>
          <p:cNvPicPr preferRelativeResize="0"/>
          <p:nvPr/>
        </p:nvPicPr>
        <p:blipFill>
          <a:blip r:embed="rId13">
            <a:alphaModFix/>
          </a:blip>
          <a:stretch>
            <a:fillRect/>
          </a:stretch>
        </p:blipFill>
        <p:spPr>
          <a:xfrm>
            <a:off x="2813400" y="3117672"/>
            <a:ext cx="1515152" cy="1136373"/>
          </a:xfrm>
          <a:prstGeom prst="rect">
            <a:avLst/>
          </a:prstGeom>
          <a:noFill/>
          <a:ln cap="flat" cmpd="sng" w="28575">
            <a:solidFill>
              <a:srgbClr val="FFFFFF"/>
            </a:solidFill>
            <a:prstDash val="solid"/>
            <a:round/>
            <a:headEnd len="sm" w="sm" type="none"/>
            <a:tailEnd len="sm" w="sm" type="none"/>
          </a:ln>
        </p:spPr>
      </p:pic>
      <p:pic>
        <p:nvPicPr>
          <p:cNvPr id="141" name="Google Shape;141;p21"/>
          <p:cNvPicPr preferRelativeResize="0"/>
          <p:nvPr/>
        </p:nvPicPr>
        <p:blipFill>
          <a:blip r:embed="rId14">
            <a:alphaModFix/>
          </a:blip>
          <a:stretch>
            <a:fillRect/>
          </a:stretch>
        </p:blipFill>
        <p:spPr>
          <a:xfrm>
            <a:off x="3989850" y="3564648"/>
            <a:ext cx="1875547" cy="1406660"/>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nvSpPr>
        <p:spPr>
          <a:xfrm>
            <a:off x="294850" y="333725"/>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Fees</a:t>
            </a:r>
            <a:endParaRPr b="1" sz="4000">
              <a:solidFill>
                <a:srgbClr val="FFFFFF"/>
              </a:solidFill>
              <a:latin typeface="Shadows Into Light Two"/>
              <a:ea typeface="Shadows Into Light Two"/>
              <a:cs typeface="Shadows Into Light Two"/>
              <a:sym typeface="Shadows Into Light Two"/>
            </a:endParaRPr>
          </a:p>
        </p:txBody>
      </p:sp>
      <p:sp>
        <p:nvSpPr>
          <p:cNvPr id="147" name="Google Shape;147;p22"/>
          <p:cNvSpPr txBox="1"/>
          <p:nvPr/>
        </p:nvSpPr>
        <p:spPr>
          <a:xfrm>
            <a:off x="863850" y="1341250"/>
            <a:ext cx="7416300" cy="123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700">
                <a:solidFill>
                  <a:srgbClr val="FFFFFF"/>
                </a:solidFill>
                <a:latin typeface="Patrick Hand"/>
                <a:ea typeface="Patrick Hand"/>
                <a:cs typeface="Patrick Hand"/>
                <a:sym typeface="Patrick Hand"/>
              </a:rPr>
              <a:t>All Kindergarten students - $220 activity fee for the year</a:t>
            </a:r>
            <a:endParaRPr sz="2700">
              <a:solidFill>
                <a:srgbClr val="FFFFFF"/>
              </a:solidFill>
              <a:latin typeface="Patrick Hand"/>
              <a:ea typeface="Patrick Hand"/>
              <a:cs typeface="Patrick Hand"/>
              <a:sym typeface="Patrick Hand"/>
            </a:endParaRPr>
          </a:p>
          <a:p>
            <a:pPr indent="0" lvl="0" marL="0" rtl="0" algn="l">
              <a:lnSpc>
                <a:spcPct val="115000"/>
              </a:lnSpc>
              <a:spcBef>
                <a:spcPts val="1200"/>
              </a:spcBef>
              <a:spcAft>
                <a:spcPts val="1200"/>
              </a:spcAft>
              <a:buNone/>
            </a:pPr>
            <a:r>
              <a:rPr lang="en" sz="2700">
                <a:solidFill>
                  <a:srgbClr val="FFFFFF"/>
                </a:solidFill>
                <a:latin typeface="Patrick Hand"/>
                <a:ea typeface="Patrick Hand"/>
                <a:cs typeface="Patrick Hand"/>
                <a:sym typeface="Patrick Hand"/>
              </a:rPr>
              <a:t>Full Day Students - an additional $325 per month</a:t>
            </a:r>
            <a:endParaRPr sz="2400">
              <a:solidFill>
                <a:srgbClr val="FFFFFF"/>
              </a:solidFill>
              <a:latin typeface="Patrick Hand"/>
              <a:ea typeface="Patrick Hand"/>
              <a:cs typeface="Patrick Hand"/>
              <a:sym typeface="Patrick Hand"/>
            </a:endParaRPr>
          </a:p>
        </p:txBody>
      </p:sp>
      <p:pic>
        <p:nvPicPr>
          <p:cNvPr id="148" name="Google Shape;148;p22"/>
          <p:cNvPicPr preferRelativeResize="0"/>
          <p:nvPr/>
        </p:nvPicPr>
        <p:blipFill>
          <a:blip r:embed="rId3">
            <a:alphaModFix/>
          </a:blip>
          <a:stretch>
            <a:fillRect/>
          </a:stretch>
        </p:blipFill>
        <p:spPr>
          <a:xfrm>
            <a:off x="7143175" y="2681175"/>
            <a:ext cx="1890300" cy="2330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nvSpPr>
        <p:spPr>
          <a:xfrm>
            <a:off x="338550" y="548488"/>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Start and End TImes</a:t>
            </a:r>
            <a:endParaRPr b="1" sz="4000">
              <a:solidFill>
                <a:srgbClr val="FFFFFF"/>
              </a:solidFill>
              <a:latin typeface="Shadows Into Light Two"/>
              <a:ea typeface="Shadows Into Light Two"/>
              <a:cs typeface="Shadows Into Light Two"/>
              <a:sym typeface="Shadows Into Light Two"/>
            </a:endParaRPr>
          </a:p>
        </p:txBody>
      </p:sp>
      <p:sp>
        <p:nvSpPr>
          <p:cNvPr id="154" name="Google Shape;154;p23"/>
          <p:cNvSpPr txBox="1"/>
          <p:nvPr/>
        </p:nvSpPr>
        <p:spPr>
          <a:xfrm>
            <a:off x="363750" y="1458813"/>
            <a:ext cx="8441700" cy="390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300">
                <a:solidFill>
                  <a:srgbClr val="FFFFFF"/>
                </a:solidFill>
                <a:latin typeface="Patrick Hand"/>
                <a:ea typeface="Patrick Hand"/>
                <a:cs typeface="Patrick Hand"/>
                <a:sym typeface="Patrick Hand"/>
              </a:rPr>
              <a:t>Morning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8:55 a.m. and ends at 11:40 a.m. </a:t>
            </a:r>
            <a:r>
              <a:rPr lang="en" sz="2300">
                <a:solidFill>
                  <a:schemeClr val="dk1"/>
                </a:solidFill>
                <a:latin typeface="Patrick Hand"/>
                <a:ea typeface="Patrick Hand"/>
                <a:cs typeface="Patrick Hand"/>
                <a:sym typeface="Patrick Hand"/>
              </a:rPr>
              <a:t> </a:t>
            </a:r>
            <a:endParaRPr sz="23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Afternoon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12:40 p.m. and ends at 3:25 p.m. </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Full-Day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8:55 a.m. and ends at 3:25 p.m. </a:t>
            </a:r>
            <a:endParaRPr sz="23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t/>
            </a:r>
            <a:endParaRPr sz="2300">
              <a:solidFill>
                <a:schemeClr val="dk1"/>
              </a:solidFill>
              <a:latin typeface="Patrick Hand"/>
              <a:ea typeface="Patrick Hand"/>
              <a:cs typeface="Patrick Hand"/>
              <a:sym typeface="Patrick Hand"/>
            </a:endParaRPr>
          </a:p>
        </p:txBody>
      </p:sp>
      <p:pic>
        <p:nvPicPr>
          <p:cNvPr id="155" name="Google Shape;155;p23"/>
          <p:cNvPicPr preferRelativeResize="0"/>
          <p:nvPr/>
        </p:nvPicPr>
        <p:blipFill>
          <a:blip r:embed="rId3">
            <a:alphaModFix/>
          </a:blip>
          <a:stretch>
            <a:fillRect/>
          </a:stretch>
        </p:blipFill>
        <p:spPr>
          <a:xfrm>
            <a:off x="8117650" y="3801175"/>
            <a:ext cx="982075" cy="1210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