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Patrick Hand"/>
      <p:regular r:id="rId24"/>
    </p:embeddedFont>
    <p:embeddedFont>
      <p:font typeface="Shadows Into Light Two"/>
      <p:regular r:id="rId25"/>
    </p:embeddedFont>
    <p:embeddedFont>
      <p:font typeface="Shadows Into Light"/>
      <p:regular r:id="rId26"/>
    </p:embeddedFont>
    <p:embeddedFont>
      <p:font typeface="Lexend Deca"/>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atrickHand-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hadowsIntoLight-regular.fntdata"/><Relationship Id="rId25" Type="http://schemas.openxmlformats.org/officeDocument/2006/relationships/font" Target="fonts/ShadowsIntoLightTwo-regular.fntdata"/><Relationship Id="rId28" Type="http://schemas.openxmlformats.org/officeDocument/2006/relationships/font" Target="fonts/LexendDeca-bold.fntdata"/><Relationship Id="rId27" Type="http://schemas.openxmlformats.org/officeDocument/2006/relationships/font" Target="fonts/LexendDec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bb2bff7f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bb2bff7f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Sue - Welcome and introductions - Kindergarten team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11a41985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11a41985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a:t>
            </a:r>
            <a:endParaRPr/>
          </a:p>
          <a:p>
            <a:pPr indent="0" lvl="0" marL="0" rtl="0" algn="l">
              <a:spcBef>
                <a:spcPts val="0"/>
              </a:spcBef>
              <a:spcAft>
                <a:spcPts val="0"/>
              </a:spcAft>
              <a:buNone/>
            </a:pPr>
            <a:r>
              <a:rPr lang="en"/>
              <a:t>-We are so grateful that you are here today. We strongly value our relationships with families and we are partners in your child’s Kindergarten journey. We recognize that this might be a new experience for you and your child. Please know we are here to </a:t>
            </a:r>
            <a:r>
              <a:rPr lang="en"/>
              <a:t>support</a:t>
            </a:r>
            <a:r>
              <a:rPr lang="en"/>
              <a:t> you and love you through it all. We love having </a:t>
            </a:r>
            <a:r>
              <a:rPr lang="en"/>
              <a:t>family</a:t>
            </a:r>
            <a:r>
              <a:rPr lang="en"/>
              <a:t> members join us and there are many </a:t>
            </a:r>
            <a:r>
              <a:rPr lang="en"/>
              <a:t>opportunities</a:t>
            </a:r>
            <a:r>
              <a:rPr lang="en"/>
              <a:t> throughout the school year for this to happen. Examples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bb2bff7fe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bb2bff7fe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Kim - </a:t>
            </a:r>
            <a:r>
              <a:rPr lang="en"/>
              <a:t>offer</a:t>
            </a:r>
            <a:r>
              <a:rPr lang="en"/>
              <a:t> before and after school care as well as half day care for students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bb2bff7fe2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bb2bff7fe2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bb2bff7fe2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bb2bff7fe2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bb2bff7fe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bb2bff7fe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 Video Resources - access them online through our website</a:t>
            </a:r>
            <a:endParaRPr/>
          </a:p>
          <a:p>
            <a:pPr indent="0" lvl="0" marL="0" rtl="0" algn="l">
              <a:spcBef>
                <a:spcPts val="0"/>
              </a:spcBef>
              <a:spcAft>
                <a:spcPts val="0"/>
              </a:spcAft>
              <a:buNone/>
            </a:pPr>
            <a:r>
              <a:rPr lang="en"/>
              <a:t>Speech Pre-Kindergarten screening information sheets that outline milestones and signs of a possible language delay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bb2bff7fe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bb2bff7fe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b5f4f12d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b5f4f12d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15728d33b3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15728d33b3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Kelly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bc1b6ca40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bc1b6ca40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Sue - Any questions?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bc21d1f5d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bc21d1f5d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Sue - Explaining kindergarten options (half day/full day) and introduce video</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bb2bff7fe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bb2bff7fe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 *the information in these slides will be posted on our webpage after today - some links in here as well</a:t>
            </a:r>
            <a:endParaRPr/>
          </a:p>
          <a:p>
            <a:pPr indent="0" lvl="0" marL="0" rtl="0" algn="l">
              <a:spcBef>
                <a:spcPts val="0"/>
              </a:spcBef>
              <a:spcAft>
                <a:spcPts val="0"/>
              </a:spcAft>
              <a:buNone/>
            </a:pPr>
            <a:r>
              <a:rPr lang="en"/>
              <a:t>-If you have questions about this cutoff date and would like to talk about your child’s readiness we will be in the classrooms after and can speak to you individually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bb2bff7fe2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bb2bff7fe2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Kim - read out the areas </a:t>
            </a:r>
            <a:endParaRPr/>
          </a:p>
          <a:p>
            <a:pPr indent="0" lvl="0" marL="0" rtl="0" algn="l">
              <a:spcBef>
                <a:spcPts val="0"/>
              </a:spcBef>
              <a:spcAft>
                <a:spcPts val="0"/>
              </a:spcAft>
              <a:buNone/>
            </a:pPr>
            <a:r>
              <a:rPr lang="en"/>
              <a:t>We are following the New Literacy, Numeracy, Science and Physical skills and well-being Curricular outcomes. Social will follow in the coming years. </a:t>
            </a:r>
            <a:endParaRPr/>
          </a:p>
          <a:p>
            <a:pPr indent="0" lvl="0" marL="0" rtl="0" algn="l">
              <a:spcBef>
                <a:spcPts val="0"/>
              </a:spcBef>
              <a:spcAft>
                <a:spcPts val="0"/>
              </a:spcAft>
              <a:buNone/>
            </a:pPr>
            <a:r>
              <a:rPr lang="en"/>
              <a:t>You can access the K</a:t>
            </a:r>
            <a:r>
              <a:rPr lang="en"/>
              <a:t>indergarten</a:t>
            </a:r>
            <a:r>
              <a:rPr lang="en"/>
              <a:t> </a:t>
            </a:r>
            <a:r>
              <a:rPr lang="en"/>
              <a:t>outcomes using</a:t>
            </a:r>
            <a:r>
              <a:rPr lang="en"/>
              <a:t> the link on this page to learn Alberta.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bb2bff7fe2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bb2bff7fe2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 </a:t>
            </a:r>
            <a:endParaRPr/>
          </a:p>
          <a:p>
            <a:pPr indent="0" lvl="0" marL="0" rtl="0" algn="l">
              <a:spcBef>
                <a:spcPts val="0"/>
              </a:spcBef>
              <a:spcAft>
                <a:spcPts val="0"/>
              </a:spcAft>
              <a:buNone/>
            </a:pPr>
            <a:r>
              <a:rPr lang="en"/>
              <a:t>-We are a play based Kindergarten program. </a:t>
            </a:r>
            <a:r>
              <a:rPr lang="en"/>
              <a:t>Intentionally</a:t>
            </a:r>
            <a:r>
              <a:rPr lang="en"/>
              <a:t> planned play allows children to learn in a relaxed state of alertness. Through play students are learning literacy and numeracy skills,</a:t>
            </a:r>
            <a:r>
              <a:rPr lang="en">
                <a:solidFill>
                  <a:schemeClr val="dk1"/>
                </a:solidFill>
              </a:rPr>
              <a:t>social skills, and</a:t>
            </a:r>
            <a:r>
              <a:rPr lang="en"/>
              <a:t> independence. As well as express their own creativity and ideas.</a:t>
            </a:r>
            <a:endParaRPr/>
          </a:p>
          <a:p>
            <a:pPr indent="0" lvl="0" marL="0" rtl="0" algn="l">
              <a:spcBef>
                <a:spcPts val="0"/>
              </a:spcBef>
              <a:spcAft>
                <a:spcPts val="0"/>
              </a:spcAft>
              <a:buNone/>
            </a:pPr>
            <a:r>
              <a:rPr lang="en"/>
              <a:t>-Students engage in small group, whole group and, one on one learning through </a:t>
            </a:r>
            <a:r>
              <a:rPr lang="en"/>
              <a:t>structured</a:t>
            </a:r>
            <a:r>
              <a:rPr lang="en"/>
              <a:t> and play based activities</a:t>
            </a:r>
            <a:endParaRPr/>
          </a:p>
          <a:p>
            <a:pPr indent="0" lvl="0" marL="0" rtl="0" algn="l">
              <a:spcBef>
                <a:spcPts val="0"/>
              </a:spcBef>
              <a:spcAft>
                <a:spcPts val="0"/>
              </a:spcAft>
              <a:buNone/>
            </a:pPr>
            <a:r>
              <a:rPr lang="en"/>
              <a:t>-We have a variety of centres in our classroom that are based on interests and themes and learning outcomes</a:t>
            </a:r>
            <a:endParaRPr/>
          </a:p>
          <a:p>
            <a:pPr indent="0" lvl="0" marL="0" rtl="0" algn="l">
              <a:spcBef>
                <a:spcPts val="0"/>
              </a:spcBef>
              <a:spcAft>
                <a:spcPts val="0"/>
              </a:spcAft>
              <a:buNone/>
            </a:pPr>
            <a:r>
              <a:rPr lang="en"/>
              <a:t>-Students have to opportunity to explore music art and games</a:t>
            </a:r>
            <a:endParaRPr/>
          </a:p>
          <a:p>
            <a:pPr indent="0" lvl="0" marL="0" rtl="0" algn="l">
              <a:spcBef>
                <a:spcPts val="0"/>
              </a:spcBef>
              <a:spcAft>
                <a:spcPts val="0"/>
              </a:spcAft>
              <a:buNone/>
            </a:pPr>
            <a:r>
              <a:rPr lang="en"/>
              <a:t>-Kim and I work as a team and collaborate and do all our planning together. Our classrooms run very similarly. *Teacher depends on numbers and how our classes are structured </a:t>
            </a:r>
            <a:endParaRPr/>
          </a:p>
          <a:p>
            <a:pPr indent="0" lvl="0" marL="0" rtl="0" algn="l">
              <a:spcBef>
                <a:spcPts val="0"/>
              </a:spcBef>
              <a:spcAft>
                <a:spcPts val="0"/>
              </a:spcAft>
              <a:buNone/>
            </a:pPr>
            <a:r>
              <a:rPr lang="en"/>
              <a:t>-All curriculum is covered in our half day program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05d68535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05d68535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a:t>
            </a:r>
            <a:endParaRPr/>
          </a:p>
          <a:p>
            <a:pPr indent="0" lvl="0" marL="0" rtl="0" algn="l">
              <a:spcBef>
                <a:spcPts val="0"/>
              </a:spcBef>
              <a:spcAft>
                <a:spcPts val="0"/>
              </a:spcAft>
              <a:buNone/>
            </a:pPr>
            <a:r>
              <a:rPr lang="en"/>
              <a:t>-Full day Kindergarten is an optional extension program. There is a monthly fee of $325 as it is not funded by the government </a:t>
            </a:r>
            <a:endParaRPr/>
          </a:p>
          <a:p>
            <a:pPr indent="0" lvl="0" marL="0" rtl="0" algn="l">
              <a:spcBef>
                <a:spcPts val="0"/>
              </a:spcBef>
              <a:spcAft>
                <a:spcPts val="0"/>
              </a:spcAft>
              <a:buNone/>
            </a:pPr>
            <a:r>
              <a:rPr lang="en"/>
              <a:t>-Full day kindergarten allows for additional time to further develop skills and learning. Students have to opportunity to have lunch together, as well as recess. They also have additional time for phys ed., music and play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bb2bff7fe2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bb2bff7fe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Kim - We try to do about one </a:t>
            </a:r>
            <a:r>
              <a:rPr lang="en"/>
              <a:t>field trip a month. Sometime we have specials guest and sometimes we venture out into the community. Some examples of field trips we have been on include  the Library, safety city, Fountain park pool, gymnastics, the space and science center and the zoo.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bb2bff7fe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bb2bff7fe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bb2bff7fe2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bb2bff7fe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obj">
  <p:cSld name="OBJECT">
    <p:spTree>
      <p:nvGrpSpPr>
        <p:cNvPr id="50" name="Shape 50"/>
        <p:cNvGrpSpPr/>
        <p:nvPr/>
      </p:nvGrpSpPr>
      <p:grpSpPr>
        <a:xfrm>
          <a:off x="0" y="0"/>
          <a:ext cx="0" cy="0"/>
          <a:chOff x="0" y="0"/>
          <a:chExt cx="0" cy="0"/>
        </a:xfrm>
      </p:grpSpPr>
      <p:sp>
        <p:nvSpPr>
          <p:cNvPr id="51" name="Google Shape;51;p13"/>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SzPts val="800"/>
              <a:buNone/>
              <a:defRPr sz="1000">
                <a:solidFill>
                  <a:srgbClr val="888888"/>
                </a:solidFill>
                <a:latin typeface="Calibri"/>
                <a:ea typeface="Calibri"/>
                <a:cs typeface="Calibri"/>
                <a:sym typeface="Calibri"/>
              </a:defRPr>
            </a:lvl1pPr>
            <a:lvl2pPr lvl="1"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52" name="Google Shape;52;p13"/>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800"/>
              <a:buNone/>
              <a:defRPr sz="1000">
                <a:solidFill>
                  <a:srgbClr val="888888"/>
                </a:solidFill>
                <a:latin typeface="Calibri"/>
                <a:ea typeface="Calibri"/>
                <a:cs typeface="Calibri"/>
                <a:sym typeface="Calibri"/>
              </a:defRPr>
            </a:lvl1pPr>
            <a:lvl2pPr lvl="1"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2" type="sldNum"/>
          </p:nvPr>
        </p:nvSpPr>
        <p:spPr>
          <a:xfrm>
            <a:off x="6583680" y="4783455"/>
            <a:ext cx="2103000" cy="2571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4" name="Shape 54"/>
        <p:cNvGrpSpPr/>
        <p:nvPr/>
      </p:nvGrpSpPr>
      <p:grpSpPr>
        <a:xfrm>
          <a:off x="0" y="0"/>
          <a:ext cx="0" cy="0"/>
          <a:chOff x="0" y="0"/>
          <a:chExt cx="0" cy="0"/>
        </a:xfrm>
      </p:grpSpPr>
      <p:sp>
        <p:nvSpPr>
          <p:cNvPr id="55" name="Google Shape;55;p14"/>
          <p:cNvSpPr txBox="1"/>
          <p:nvPr>
            <p:ph type="title"/>
          </p:nvPr>
        </p:nvSpPr>
        <p:spPr>
          <a:xfrm>
            <a:off x="457200" y="205740"/>
            <a:ext cx="8229600" cy="822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800"/>
              <a:buNone/>
              <a:defRPr b="0" i="0" sz="1000" u="none" cap="none" strike="noStrike">
                <a:latin typeface="Calibri"/>
                <a:ea typeface="Calibri"/>
                <a:cs typeface="Calibri"/>
                <a:sym typeface="Calibri"/>
              </a:defRPr>
            </a:lvl1pPr>
            <a:lvl2pPr lvl="1" rtl="0" algn="l">
              <a:lnSpc>
                <a:spcPct val="100000"/>
              </a:lnSpc>
              <a:spcBef>
                <a:spcPts val="0"/>
              </a:spcBef>
              <a:spcAft>
                <a:spcPts val="0"/>
              </a:spcAft>
              <a:buSzPts val="800"/>
              <a:buNone/>
              <a:defRPr sz="1000"/>
            </a:lvl2pPr>
            <a:lvl3pPr lvl="2" rtl="0" algn="l">
              <a:lnSpc>
                <a:spcPct val="100000"/>
              </a:lnSpc>
              <a:spcBef>
                <a:spcPts val="0"/>
              </a:spcBef>
              <a:spcAft>
                <a:spcPts val="0"/>
              </a:spcAft>
              <a:buSzPts val="800"/>
              <a:buNone/>
              <a:defRPr sz="1000"/>
            </a:lvl3pPr>
            <a:lvl4pPr lvl="3" rtl="0" algn="l">
              <a:lnSpc>
                <a:spcPct val="100000"/>
              </a:lnSpc>
              <a:spcBef>
                <a:spcPts val="0"/>
              </a:spcBef>
              <a:spcAft>
                <a:spcPts val="0"/>
              </a:spcAft>
              <a:buSzPts val="800"/>
              <a:buNone/>
              <a:defRPr sz="1000"/>
            </a:lvl4pPr>
            <a:lvl5pPr lvl="4" rtl="0" algn="l">
              <a:lnSpc>
                <a:spcPct val="100000"/>
              </a:lnSpc>
              <a:spcBef>
                <a:spcPts val="0"/>
              </a:spcBef>
              <a:spcAft>
                <a:spcPts val="0"/>
              </a:spcAft>
              <a:buSzPts val="800"/>
              <a:buNone/>
              <a:defRPr sz="1000"/>
            </a:lvl5pPr>
            <a:lvl6pPr lvl="5" rtl="0" algn="l">
              <a:lnSpc>
                <a:spcPct val="100000"/>
              </a:lnSpc>
              <a:spcBef>
                <a:spcPts val="0"/>
              </a:spcBef>
              <a:spcAft>
                <a:spcPts val="0"/>
              </a:spcAft>
              <a:buSzPts val="800"/>
              <a:buNone/>
              <a:defRPr sz="1000"/>
            </a:lvl6pPr>
            <a:lvl7pPr lvl="6" rtl="0" algn="l">
              <a:lnSpc>
                <a:spcPct val="100000"/>
              </a:lnSpc>
              <a:spcBef>
                <a:spcPts val="0"/>
              </a:spcBef>
              <a:spcAft>
                <a:spcPts val="0"/>
              </a:spcAft>
              <a:buSzPts val="800"/>
              <a:buNone/>
              <a:defRPr sz="1000"/>
            </a:lvl7pPr>
            <a:lvl8pPr lvl="7" rtl="0" algn="l">
              <a:lnSpc>
                <a:spcPct val="100000"/>
              </a:lnSpc>
              <a:spcBef>
                <a:spcPts val="0"/>
              </a:spcBef>
              <a:spcAft>
                <a:spcPts val="0"/>
              </a:spcAft>
              <a:buSzPts val="800"/>
              <a:buNone/>
              <a:defRPr sz="1000"/>
            </a:lvl8pPr>
            <a:lvl9pPr lvl="8" rtl="0" algn="l">
              <a:lnSpc>
                <a:spcPct val="100000"/>
              </a:lnSpc>
              <a:spcBef>
                <a:spcPts val="0"/>
              </a:spcBef>
              <a:spcAft>
                <a:spcPts val="0"/>
              </a:spcAft>
              <a:buSzPts val="800"/>
              <a:buNone/>
              <a:defRPr sz="1000"/>
            </a:lvl9pPr>
          </a:lstStyle>
          <a:p/>
        </p:txBody>
      </p:sp>
      <p:sp>
        <p:nvSpPr>
          <p:cNvPr id="56" name="Google Shape;56;p14"/>
          <p:cNvSpPr txBox="1"/>
          <p:nvPr>
            <p:ph idx="1" type="body"/>
          </p:nvPr>
        </p:nvSpPr>
        <p:spPr>
          <a:xfrm>
            <a:off x="457200" y="1183005"/>
            <a:ext cx="3977700" cy="33948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1pPr>
            <a:lvl2pPr indent="-228600" lvl="1" marL="9144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2pPr>
            <a:lvl3pPr indent="-228600" lvl="2" marL="13716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3pPr>
            <a:lvl4pPr indent="-228600" lvl="3" marL="18288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4pPr>
            <a:lvl5pPr indent="-228600" lvl="4" marL="22860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5pPr>
            <a:lvl6pPr indent="-228600" lvl="5" marL="27432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6pPr>
            <a:lvl7pPr indent="-228600" lvl="6" marL="32004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7pPr>
            <a:lvl8pPr indent="-228600" lvl="7" marL="36576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8pPr>
            <a:lvl9pPr indent="-228600" lvl="8" marL="41148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9pPr>
          </a:lstStyle>
          <a:p/>
        </p:txBody>
      </p:sp>
      <p:sp>
        <p:nvSpPr>
          <p:cNvPr id="57" name="Google Shape;57;p14"/>
          <p:cNvSpPr txBox="1"/>
          <p:nvPr>
            <p:ph idx="2" type="body"/>
          </p:nvPr>
        </p:nvSpPr>
        <p:spPr>
          <a:xfrm>
            <a:off x="4709160" y="1183005"/>
            <a:ext cx="3977700" cy="33948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1pPr>
            <a:lvl2pPr indent="-228600" lvl="1" marL="9144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2pPr>
            <a:lvl3pPr indent="-228600" lvl="2" marL="13716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3pPr>
            <a:lvl4pPr indent="-228600" lvl="3" marL="18288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4pPr>
            <a:lvl5pPr indent="-228600" lvl="4" marL="22860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5pPr>
            <a:lvl6pPr indent="-228600" lvl="5" marL="27432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6pPr>
            <a:lvl7pPr indent="-228600" lvl="6" marL="32004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7pPr>
            <a:lvl8pPr indent="-228600" lvl="7" marL="36576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8pPr>
            <a:lvl9pPr indent="-228600" lvl="8" marL="4114800" marR="0" rtl="0" algn="l">
              <a:lnSpc>
                <a:spcPct val="100000"/>
              </a:lnSpc>
              <a:spcBef>
                <a:spcPts val="0"/>
              </a:spcBef>
              <a:spcAft>
                <a:spcPts val="0"/>
              </a:spcAft>
              <a:buSzPts val="800"/>
              <a:buNone/>
              <a:defRPr b="0" i="0" sz="1000" u="none" cap="none" strike="noStrike">
                <a:latin typeface="Calibri"/>
                <a:ea typeface="Calibri"/>
                <a:cs typeface="Calibri"/>
                <a:sym typeface="Calibri"/>
              </a:defRPr>
            </a:lvl9pPr>
          </a:lstStyle>
          <a:p/>
        </p:txBody>
      </p:sp>
      <p:sp>
        <p:nvSpPr>
          <p:cNvPr id="58" name="Google Shape;58;p14"/>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SzPts val="800"/>
              <a:buNone/>
              <a:defRPr sz="1000">
                <a:solidFill>
                  <a:srgbClr val="888888"/>
                </a:solidFill>
                <a:latin typeface="Calibri"/>
                <a:ea typeface="Calibri"/>
                <a:cs typeface="Calibri"/>
                <a:sym typeface="Calibri"/>
              </a:defRPr>
            </a:lvl1pPr>
            <a:lvl2pPr lvl="1"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59" name="Google Shape;59;p14"/>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800"/>
              <a:buNone/>
              <a:defRPr sz="1000">
                <a:solidFill>
                  <a:srgbClr val="888888"/>
                </a:solidFill>
                <a:latin typeface="Calibri"/>
                <a:ea typeface="Calibri"/>
                <a:cs typeface="Calibri"/>
                <a:sym typeface="Calibri"/>
              </a:defRPr>
            </a:lvl1pPr>
            <a:lvl2pPr lvl="1"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60" name="Google Shape;60;p14"/>
          <p:cNvSpPr txBox="1"/>
          <p:nvPr>
            <p:ph idx="12" type="sldNum"/>
          </p:nvPr>
        </p:nvSpPr>
        <p:spPr>
          <a:xfrm>
            <a:off x="6583680" y="4783455"/>
            <a:ext cx="2103000" cy="2571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7.gif"/><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hyperlink" Target="https://www.sigischildcare.ca/" TargetMode="External"/><Relationship Id="rId4" Type="http://schemas.openxmlformats.org/officeDocument/2006/relationships/image" Target="../media/image7.png"/><Relationship Id="rId5" Type="http://schemas.openxmlformats.org/officeDocument/2006/relationships/hyperlink" Target="https://www.sigischildcare.ca/" TargetMode="External"/><Relationship Id="rId6"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hyperlink" Target="https://www.spschools.org/district_operations/transportation" TargetMode="External"/><Relationship Id="rId5"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282Lu9XqzPg" TargetMode="Externa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hyperlink" Target="http://www.youtube.com/watch?v=Wig4fZOGOVA" TargetMode="Externa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hyperlink" Target="mailto:sue.anderson@spschools.org" TargetMode="External"/><Relationship Id="rId5" Type="http://schemas.openxmlformats.org/officeDocument/2006/relationships/hyperlink" Target="mailto:kelly.hauptman@spschools.org" TargetMode="External"/><Relationship Id="rId6" Type="http://schemas.openxmlformats.org/officeDocument/2006/relationships/hyperlink" Target="mailto:megan.sneddon@spschools.org" TargetMode="External"/><Relationship Id="rId7" Type="http://schemas.openxmlformats.org/officeDocument/2006/relationships/hyperlink" Target="mailto:kimberley.miller@spschools.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www.spschools.org/division-operations/registration#referrer=https%3A%2F%2Fronaldharvey.spschools.org%2F" TargetMode="External"/><Relationship Id="rId4" Type="http://schemas.openxmlformats.org/officeDocument/2006/relationships/hyperlink" Target="https://www.spschools.org/division-operations/registration#referrer=https%3A%2F%2Fronaldharvey.spschools.org%2F" TargetMode="External"/><Relationship Id="rId5" Type="http://schemas.openxmlformats.org/officeDocument/2006/relationships/image" Target="../media/image25.png"/><Relationship Id="rId6" Type="http://schemas.openxmlformats.org/officeDocument/2006/relationships/hyperlink" Target="https://www.spschools.org/division-operations/registration#referrer=https%3A%2F%2Fronaldharvey.spschools.org%2F" TargetMode="External"/><Relationship Id="rId7" Type="http://schemas.openxmlformats.org/officeDocument/2006/relationships/hyperlink" Target="https://www.spschools.org/division-operations/registration#referrer=https%3A%2F%2Fronaldharvey.spschools.org%2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hyperlink" Target="http://drive.google.com/file/d/12bJBwOy5GdqfIoVcS4fr99GkaCFkWWNB/view"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hyperlink" Target="https://www.learnalberta.ca/content/mychildslearning/kindergarten.html#0"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21.png"/><Relationship Id="rId8"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18.png"/></Relationships>
</file>

<file path=ppt/slides/_rels/slide7.xml.rels><?xml version="1.0" encoding="UTF-8" standalone="yes"?><Relationships xmlns="http://schemas.openxmlformats.org/package/2006/relationships"><Relationship Id="rId11" Type="http://schemas.openxmlformats.org/officeDocument/2006/relationships/image" Target="../media/image26.jpg"/><Relationship Id="rId10" Type="http://schemas.openxmlformats.org/officeDocument/2006/relationships/image" Target="../media/image31.jpg"/><Relationship Id="rId13" Type="http://schemas.openxmlformats.org/officeDocument/2006/relationships/image" Target="../media/image33.jpg"/><Relationship Id="rId12" Type="http://schemas.openxmlformats.org/officeDocument/2006/relationships/image" Target="../media/image28.jpg"/><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6.jpg"/><Relationship Id="rId9" Type="http://schemas.openxmlformats.org/officeDocument/2006/relationships/image" Target="../media/image12.jpg"/><Relationship Id="rId14" Type="http://schemas.openxmlformats.org/officeDocument/2006/relationships/image" Target="../media/image32.jpg"/><Relationship Id="rId5" Type="http://schemas.openxmlformats.org/officeDocument/2006/relationships/image" Target="../media/image27.jpg"/><Relationship Id="rId6" Type="http://schemas.openxmlformats.org/officeDocument/2006/relationships/image" Target="../media/image29.jpg"/><Relationship Id="rId7" Type="http://schemas.openxmlformats.org/officeDocument/2006/relationships/image" Target="../media/image30.jpg"/><Relationship Id="rId8"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5"/>
          <p:cNvPicPr preferRelativeResize="0"/>
          <p:nvPr/>
        </p:nvPicPr>
        <p:blipFill>
          <a:blip r:embed="rId3">
            <a:alphaModFix/>
          </a:blip>
          <a:stretch>
            <a:fillRect/>
          </a:stretch>
        </p:blipFill>
        <p:spPr>
          <a:xfrm>
            <a:off x="7044525" y="2571750"/>
            <a:ext cx="1890300" cy="2330151"/>
          </a:xfrm>
          <a:prstGeom prst="rect">
            <a:avLst/>
          </a:prstGeom>
          <a:noFill/>
          <a:ln>
            <a:noFill/>
          </a:ln>
        </p:spPr>
      </p:pic>
      <p:sp>
        <p:nvSpPr>
          <p:cNvPr id="66" name="Google Shape;66;p15"/>
          <p:cNvSpPr txBox="1"/>
          <p:nvPr/>
        </p:nvSpPr>
        <p:spPr>
          <a:xfrm>
            <a:off x="2307000" y="1085450"/>
            <a:ext cx="45300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0">
                <a:solidFill>
                  <a:srgbClr val="FFFFFF"/>
                </a:solidFill>
                <a:latin typeface="Shadows Into Light"/>
                <a:ea typeface="Shadows Into Light"/>
                <a:cs typeface="Shadows Into Light"/>
                <a:sym typeface="Shadows Into Light"/>
              </a:rPr>
              <a:t>Ronald Harvey Kindergarten</a:t>
            </a:r>
            <a:endParaRPr b="1" sz="6000">
              <a:solidFill>
                <a:srgbClr val="FFFFFF"/>
              </a:solidFill>
              <a:latin typeface="Shadows Into Light"/>
              <a:ea typeface="Shadows Into Light"/>
              <a:cs typeface="Shadows Into Light"/>
              <a:sym typeface="Shadows Int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nvSpPr>
        <p:spPr>
          <a:xfrm>
            <a:off x="476850" y="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Families As Partners</a:t>
            </a:r>
            <a:endParaRPr b="1" sz="4000">
              <a:solidFill>
                <a:srgbClr val="FFFFFF"/>
              </a:solidFill>
              <a:latin typeface="Shadows Into Light Two"/>
              <a:ea typeface="Shadows Into Light Two"/>
              <a:cs typeface="Shadows Into Light Two"/>
              <a:sym typeface="Shadows Into Light Two"/>
            </a:endParaRPr>
          </a:p>
        </p:txBody>
      </p:sp>
      <p:sp>
        <p:nvSpPr>
          <p:cNvPr id="161" name="Google Shape;161;p24"/>
          <p:cNvSpPr txBox="1"/>
          <p:nvPr/>
        </p:nvSpPr>
        <p:spPr>
          <a:xfrm>
            <a:off x="306900" y="680500"/>
            <a:ext cx="8530200" cy="4260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 sz="2400">
                <a:solidFill>
                  <a:srgbClr val="FFFFFF"/>
                </a:solidFill>
                <a:latin typeface="Patrick Hand"/>
                <a:ea typeface="Patrick Hand"/>
                <a:cs typeface="Patrick Hand"/>
                <a:sym typeface="Patrick Hand"/>
              </a:rPr>
              <a:t>There are many opportunities throughout the school year to partner in the classroom, on field trips or with take home projects. </a:t>
            </a:r>
            <a:endParaRPr sz="24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Clr>
                <a:schemeClr val="dk1"/>
              </a:buClr>
              <a:buSzPts val="1100"/>
              <a:buFont typeface="Arial"/>
              <a:buNone/>
            </a:pPr>
            <a:r>
              <a:rPr lang="en" sz="2400">
                <a:solidFill>
                  <a:srgbClr val="FFFFFF"/>
                </a:solidFill>
                <a:latin typeface="Patrick Hand"/>
                <a:ea typeface="Patrick Hand"/>
                <a:cs typeface="Patrick Hand"/>
                <a:sym typeface="Patrick Hand"/>
              </a:rPr>
              <a:t>These may include:</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120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Kindercooking</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Scrapbooks</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Mystery Readers</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Theme Based Projects</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Sharing Expertise</a:t>
            </a:r>
            <a:endParaRPr sz="2400">
              <a:solidFill>
                <a:srgbClr val="FFFFFF"/>
              </a:solidFill>
              <a:latin typeface="Patrick Hand"/>
              <a:ea typeface="Patrick Hand"/>
              <a:cs typeface="Patrick Hand"/>
              <a:sym typeface="Patrick Hand"/>
            </a:endParaRPr>
          </a:p>
          <a:p>
            <a:pPr indent="-381000" lvl="0" marL="457200" rtl="0" algn="ctr">
              <a:lnSpc>
                <a:spcPct val="115000"/>
              </a:lnSpc>
              <a:spcBef>
                <a:spcPts val="0"/>
              </a:spcBef>
              <a:spcAft>
                <a:spcPts val="0"/>
              </a:spcAft>
              <a:buClr>
                <a:srgbClr val="FFFFFF"/>
              </a:buClr>
              <a:buSzPts val="2400"/>
              <a:buFont typeface="Patrick Hand"/>
              <a:buChar char="●"/>
            </a:pPr>
            <a:r>
              <a:rPr lang="en" sz="2400">
                <a:solidFill>
                  <a:srgbClr val="FFFFFF"/>
                </a:solidFill>
                <a:latin typeface="Patrick Hand"/>
                <a:ea typeface="Patrick Hand"/>
                <a:cs typeface="Patrick Hand"/>
                <a:sym typeface="Patrick Hand"/>
              </a:rPr>
              <a:t>Playdough</a:t>
            </a:r>
            <a:endParaRPr sz="2400">
              <a:solidFill>
                <a:srgbClr val="FFFFFF"/>
              </a:solidFill>
              <a:latin typeface="Patrick Hand"/>
              <a:ea typeface="Patrick Hand"/>
              <a:cs typeface="Patrick Hand"/>
              <a:sym typeface="Patrick Hand"/>
            </a:endParaRPr>
          </a:p>
        </p:txBody>
      </p:sp>
      <p:pic>
        <p:nvPicPr>
          <p:cNvPr id="162" name="Google Shape;162;p24"/>
          <p:cNvPicPr preferRelativeResize="0"/>
          <p:nvPr/>
        </p:nvPicPr>
        <p:blipFill>
          <a:blip r:embed="rId3">
            <a:alphaModFix/>
          </a:blip>
          <a:stretch>
            <a:fillRect/>
          </a:stretch>
        </p:blipFill>
        <p:spPr>
          <a:xfrm>
            <a:off x="8308450" y="4132075"/>
            <a:ext cx="748200" cy="9223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5"/>
          <p:cNvSpPr txBox="1"/>
          <p:nvPr/>
        </p:nvSpPr>
        <p:spPr>
          <a:xfrm>
            <a:off x="341675" y="109125"/>
            <a:ext cx="81903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700">
                <a:solidFill>
                  <a:srgbClr val="FFFFFF"/>
                </a:solidFill>
                <a:latin typeface="Shadows Into Light Two"/>
                <a:ea typeface="Shadows Into Light Two"/>
                <a:cs typeface="Shadows Into Light Two"/>
                <a:sym typeface="Shadows Into Light Two"/>
              </a:rPr>
              <a:t>Before and After School Care</a:t>
            </a:r>
            <a:endParaRPr b="1" sz="3700">
              <a:solidFill>
                <a:srgbClr val="FFFFFF"/>
              </a:solidFill>
              <a:latin typeface="Shadows Into Light Two"/>
              <a:ea typeface="Shadows Into Light Two"/>
              <a:cs typeface="Shadows Into Light Two"/>
              <a:sym typeface="Shadows Into Light Two"/>
            </a:endParaRPr>
          </a:p>
        </p:txBody>
      </p:sp>
      <p:sp>
        <p:nvSpPr>
          <p:cNvPr id="168" name="Google Shape;168;p25"/>
          <p:cNvSpPr txBox="1"/>
          <p:nvPr/>
        </p:nvSpPr>
        <p:spPr>
          <a:xfrm>
            <a:off x="859950" y="1011900"/>
            <a:ext cx="7185300" cy="945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2300">
                <a:solidFill>
                  <a:srgbClr val="FFFFFF"/>
                </a:solidFill>
                <a:latin typeface="Patrick Hand"/>
                <a:ea typeface="Patrick Hand"/>
                <a:cs typeface="Patrick Hand"/>
                <a:sym typeface="Patrick Hand"/>
              </a:rPr>
              <a:t>At Ronald Harvey there is out of school care provided by SIGIS Childcare Society. Visit their </a:t>
            </a:r>
            <a:r>
              <a:rPr lang="en" sz="2300" u="sng">
                <a:solidFill>
                  <a:schemeClr val="hlink"/>
                </a:solidFill>
                <a:latin typeface="Patrick Hand"/>
                <a:ea typeface="Patrick Hand"/>
                <a:cs typeface="Patrick Hand"/>
                <a:sym typeface="Patrick Hand"/>
                <a:hlinkClick r:id="rId3"/>
              </a:rPr>
              <a:t>website</a:t>
            </a:r>
            <a:r>
              <a:rPr lang="en" sz="2300">
                <a:solidFill>
                  <a:srgbClr val="FFFFFF"/>
                </a:solidFill>
                <a:latin typeface="Patrick Hand"/>
                <a:ea typeface="Patrick Hand"/>
                <a:cs typeface="Patrick Hand"/>
                <a:sym typeface="Patrick Hand"/>
              </a:rPr>
              <a:t> for more information. </a:t>
            </a:r>
            <a:r>
              <a:rPr lang="en" sz="2300">
                <a:solidFill>
                  <a:schemeClr val="dk1"/>
                </a:solidFill>
                <a:latin typeface="Patrick Hand"/>
                <a:ea typeface="Patrick Hand"/>
                <a:cs typeface="Patrick Hand"/>
                <a:sym typeface="Patrick Hand"/>
              </a:rPr>
              <a:t>  </a:t>
            </a:r>
            <a:endParaRPr sz="1600">
              <a:latin typeface="Patrick Hand"/>
              <a:ea typeface="Patrick Hand"/>
              <a:cs typeface="Patrick Hand"/>
              <a:sym typeface="Patrick Hand"/>
            </a:endParaRPr>
          </a:p>
        </p:txBody>
      </p:sp>
      <p:pic>
        <p:nvPicPr>
          <p:cNvPr id="169" name="Google Shape;169;p25"/>
          <p:cNvPicPr preferRelativeResize="0"/>
          <p:nvPr/>
        </p:nvPicPr>
        <p:blipFill>
          <a:blip r:embed="rId4">
            <a:alphaModFix/>
          </a:blip>
          <a:stretch>
            <a:fillRect/>
          </a:stretch>
        </p:blipFill>
        <p:spPr>
          <a:xfrm>
            <a:off x="7060225" y="2571750"/>
            <a:ext cx="1890300" cy="2330151"/>
          </a:xfrm>
          <a:prstGeom prst="rect">
            <a:avLst/>
          </a:prstGeom>
          <a:noFill/>
          <a:ln>
            <a:noFill/>
          </a:ln>
        </p:spPr>
      </p:pic>
      <p:pic>
        <p:nvPicPr>
          <p:cNvPr id="170" name="Google Shape;170;p25">
            <a:hlinkClick r:id="rId5"/>
          </p:cNvPr>
          <p:cNvPicPr preferRelativeResize="0"/>
          <p:nvPr/>
        </p:nvPicPr>
        <p:blipFill>
          <a:blip r:embed="rId6">
            <a:alphaModFix/>
          </a:blip>
          <a:stretch>
            <a:fillRect/>
          </a:stretch>
        </p:blipFill>
        <p:spPr>
          <a:xfrm>
            <a:off x="3002475" y="2433025"/>
            <a:ext cx="3009900" cy="1524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6"/>
          <p:cNvSpPr txBox="1"/>
          <p:nvPr/>
        </p:nvSpPr>
        <p:spPr>
          <a:xfrm>
            <a:off x="325950" y="5475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Transportation</a:t>
            </a:r>
            <a:endParaRPr b="1" sz="4000">
              <a:solidFill>
                <a:srgbClr val="FFFFFF"/>
              </a:solidFill>
              <a:latin typeface="Shadows Into Light Two"/>
              <a:ea typeface="Shadows Into Light Two"/>
              <a:cs typeface="Shadows Into Light Two"/>
              <a:sym typeface="Shadows Into Light Two"/>
            </a:endParaRPr>
          </a:p>
        </p:txBody>
      </p:sp>
      <p:sp>
        <p:nvSpPr>
          <p:cNvPr id="176" name="Google Shape;176;p26"/>
          <p:cNvSpPr txBox="1"/>
          <p:nvPr/>
        </p:nvSpPr>
        <p:spPr>
          <a:xfrm>
            <a:off x="351150" y="965075"/>
            <a:ext cx="8441700" cy="106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 sz="2200">
                <a:solidFill>
                  <a:schemeClr val="lt1"/>
                </a:solidFill>
                <a:latin typeface="Patrick Hand"/>
                <a:ea typeface="Patrick Hand"/>
                <a:cs typeface="Patrick Hand"/>
                <a:sym typeface="Patrick Hand"/>
              </a:rPr>
              <a:t>Bussing may be available for your child. Please contact district office at</a:t>
            </a:r>
            <a:endParaRPr sz="2200">
              <a:solidFill>
                <a:schemeClr val="lt1"/>
              </a:solidFill>
              <a:latin typeface="Patrick Hand"/>
              <a:ea typeface="Patrick Hand"/>
              <a:cs typeface="Patrick Hand"/>
              <a:sym typeface="Patrick Hand"/>
            </a:endParaRPr>
          </a:p>
          <a:p>
            <a:pPr indent="0" lvl="0" marL="0" rtl="0" algn="ctr">
              <a:lnSpc>
                <a:spcPct val="115000"/>
              </a:lnSpc>
              <a:spcBef>
                <a:spcPts val="1200"/>
              </a:spcBef>
              <a:spcAft>
                <a:spcPts val="1200"/>
              </a:spcAft>
              <a:buClr>
                <a:schemeClr val="dk1"/>
              </a:buClr>
              <a:buSzPts val="1100"/>
              <a:buFont typeface="Arial"/>
              <a:buNone/>
            </a:pPr>
            <a:r>
              <a:rPr lang="en" sz="2200">
                <a:solidFill>
                  <a:schemeClr val="lt1"/>
                </a:solidFill>
                <a:latin typeface="Patrick Hand"/>
                <a:ea typeface="Patrick Hand"/>
                <a:cs typeface="Patrick Hand"/>
                <a:sym typeface="Patrick Hand"/>
              </a:rPr>
              <a:t> (780) 460-3712, ask for transportation, or click on the bus to get to their link!</a:t>
            </a:r>
            <a:endParaRPr sz="2200">
              <a:solidFill>
                <a:schemeClr val="dk1"/>
              </a:solidFill>
              <a:latin typeface="Patrick Hand"/>
              <a:ea typeface="Patrick Hand"/>
              <a:cs typeface="Patrick Hand"/>
              <a:sym typeface="Patrick Hand"/>
            </a:endParaRPr>
          </a:p>
        </p:txBody>
      </p:sp>
      <p:pic>
        <p:nvPicPr>
          <p:cNvPr id="177" name="Google Shape;177;p26"/>
          <p:cNvPicPr preferRelativeResize="0"/>
          <p:nvPr/>
        </p:nvPicPr>
        <p:blipFill>
          <a:blip r:embed="rId3">
            <a:alphaModFix/>
          </a:blip>
          <a:stretch>
            <a:fillRect/>
          </a:stretch>
        </p:blipFill>
        <p:spPr>
          <a:xfrm>
            <a:off x="7644700" y="3288900"/>
            <a:ext cx="1455026" cy="1793600"/>
          </a:xfrm>
          <a:prstGeom prst="rect">
            <a:avLst/>
          </a:prstGeom>
          <a:noFill/>
          <a:ln>
            <a:noFill/>
          </a:ln>
        </p:spPr>
      </p:pic>
      <p:pic>
        <p:nvPicPr>
          <p:cNvPr id="178" name="Google Shape;178;p26">
            <a:hlinkClick r:id="rId4"/>
          </p:cNvPr>
          <p:cNvPicPr preferRelativeResize="0"/>
          <p:nvPr/>
        </p:nvPicPr>
        <p:blipFill>
          <a:blip r:embed="rId5">
            <a:alphaModFix/>
          </a:blip>
          <a:stretch>
            <a:fillRect/>
          </a:stretch>
        </p:blipFill>
        <p:spPr>
          <a:xfrm>
            <a:off x="2670275" y="2040700"/>
            <a:ext cx="3501650" cy="2626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7"/>
          <p:cNvSpPr txBox="1"/>
          <p:nvPr/>
        </p:nvSpPr>
        <p:spPr>
          <a:xfrm>
            <a:off x="357450" y="21150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Next Steps</a:t>
            </a:r>
            <a:endParaRPr b="1" sz="4000">
              <a:solidFill>
                <a:srgbClr val="FFFFFF"/>
              </a:solidFill>
              <a:latin typeface="Shadows Into Light Two"/>
              <a:ea typeface="Shadows Into Light Two"/>
              <a:cs typeface="Shadows Into Light Two"/>
              <a:sym typeface="Shadows Into Light Two"/>
            </a:endParaRPr>
          </a:p>
        </p:txBody>
      </p:sp>
      <p:sp>
        <p:nvSpPr>
          <p:cNvPr id="184" name="Google Shape;184;p27"/>
          <p:cNvSpPr txBox="1"/>
          <p:nvPr/>
        </p:nvSpPr>
        <p:spPr>
          <a:xfrm>
            <a:off x="859950" y="1011900"/>
            <a:ext cx="71853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pic>
        <p:nvPicPr>
          <p:cNvPr id="185" name="Google Shape;185;p27"/>
          <p:cNvPicPr preferRelativeResize="0"/>
          <p:nvPr/>
        </p:nvPicPr>
        <p:blipFill>
          <a:blip r:embed="rId3">
            <a:alphaModFix/>
          </a:blip>
          <a:stretch>
            <a:fillRect/>
          </a:stretch>
        </p:blipFill>
        <p:spPr>
          <a:xfrm>
            <a:off x="7060225" y="2571750"/>
            <a:ext cx="1890300" cy="2330151"/>
          </a:xfrm>
          <a:prstGeom prst="rect">
            <a:avLst/>
          </a:prstGeom>
          <a:noFill/>
          <a:ln>
            <a:noFill/>
          </a:ln>
        </p:spPr>
      </p:pic>
      <p:sp>
        <p:nvSpPr>
          <p:cNvPr id="186" name="Google Shape;186;p27"/>
          <p:cNvSpPr txBox="1"/>
          <p:nvPr/>
        </p:nvSpPr>
        <p:spPr>
          <a:xfrm>
            <a:off x="351150" y="1011900"/>
            <a:ext cx="8441700" cy="4089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600">
                <a:solidFill>
                  <a:srgbClr val="FFFFFF"/>
                </a:solidFill>
                <a:latin typeface="Patrick Hand"/>
                <a:ea typeface="Patrick Hand"/>
                <a:cs typeface="Patrick Hand"/>
                <a:sym typeface="Patrick Hand"/>
              </a:rPr>
              <a:t>Test Drive - Wednesday, May 1 </a:t>
            </a:r>
            <a:endParaRPr sz="2600">
              <a:solidFill>
                <a:srgbClr val="FFFFFF"/>
              </a:solidFill>
              <a:latin typeface="Patrick Hand"/>
              <a:ea typeface="Patrick Hand"/>
              <a:cs typeface="Patrick Hand"/>
              <a:sym typeface="Patrick Hand"/>
            </a:endParaRPr>
          </a:p>
          <a:p>
            <a:pPr indent="0" lvl="0" marL="0" rtl="0" algn="ctr">
              <a:lnSpc>
                <a:spcPct val="100000"/>
              </a:lnSpc>
              <a:spcBef>
                <a:spcPts val="0"/>
              </a:spcBef>
              <a:spcAft>
                <a:spcPts val="0"/>
              </a:spcAft>
              <a:buNone/>
            </a:pPr>
            <a:r>
              <a:rPr lang="en" sz="1800">
                <a:solidFill>
                  <a:schemeClr val="lt1"/>
                </a:solidFill>
                <a:latin typeface="Patrick Hand"/>
                <a:ea typeface="Patrick Hand"/>
                <a:cs typeface="Patrick Hand"/>
                <a:sym typeface="Patrick Hand"/>
              </a:rPr>
              <a:t>*Please call or email Monica Ellison to book your time*</a:t>
            </a:r>
            <a:endParaRPr sz="1800">
              <a:solidFill>
                <a:schemeClr val="lt1"/>
              </a:solidFill>
              <a:latin typeface="Patrick Hand"/>
              <a:ea typeface="Patrick Hand"/>
              <a:cs typeface="Patrick Hand"/>
              <a:sym typeface="Patrick Hand"/>
            </a:endParaRPr>
          </a:p>
          <a:p>
            <a:pPr indent="0" lvl="0" marL="0" rtl="0" algn="ctr">
              <a:lnSpc>
                <a:spcPct val="100000"/>
              </a:lnSpc>
              <a:spcBef>
                <a:spcPts val="0"/>
              </a:spcBef>
              <a:spcAft>
                <a:spcPts val="0"/>
              </a:spcAft>
              <a:buNone/>
            </a:pPr>
            <a:r>
              <a:rPr lang="en" sz="1800">
                <a:solidFill>
                  <a:schemeClr val="lt1"/>
                </a:solidFill>
                <a:latin typeface="Patrick Hand"/>
                <a:ea typeface="Patrick Hand"/>
                <a:cs typeface="Patrick Hand"/>
                <a:sym typeface="Patrick Hand"/>
              </a:rPr>
              <a:t>780-459-5541      monica.ellison@spschools.org</a:t>
            </a:r>
            <a:endParaRPr sz="1800">
              <a:solidFill>
                <a:schemeClr val="lt1"/>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600">
                <a:solidFill>
                  <a:srgbClr val="FFFFFF"/>
                </a:solidFill>
                <a:latin typeface="Patrick Hand"/>
                <a:ea typeface="Patrick Hand"/>
                <a:cs typeface="Patrick Hand"/>
                <a:sym typeface="Patrick Hand"/>
              </a:rPr>
              <a:t>Registration</a:t>
            </a:r>
            <a:endParaRPr sz="26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600">
                <a:solidFill>
                  <a:srgbClr val="FFFFFF"/>
                </a:solidFill>
                <a:latin typeface="Patrick Hand"/>
                <a:ea typeface="Patrick Hand"/>
                <a:cs typeface="Patrick Hand"/>
                <a:sym typeface="Patrick Hand"/>
              </a:rPr>
              <a:t>Email in August</a:t>
            </a:r>
            <a:endParaRPr sz="26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600">
                <a:solidFill>
                  <a:srgbClr val="FFFFFF"/>
                </a:solidFill>
                <a:latin typeface="Patrick Hand"/>
                <a:ea typeface="Patrick Hand"/>
                <a:cs typeface="Patrick Hand"/>
                <a:sym typeface="Patrick Hand"/>
              </a:rPr>
              <a:t>Small Group Orientation</a:t>
            </a:r>
            <a:endParaRPr sz="2600">
              <a:solidFill>
                <a:srgbClr val="FFFFFF"/>
              </a:solidFill>
              <a:latin typeface="Patrick Hand"/>
              <a:ea typeface="Patrick Hand"/>
              <a:cs typeface="Patrick Hand"/>
              <a:sym typeface="Patrick Hand"/>
            </a:endParaRPr>
          </a:p>
          <a:p>
            <a:pPr indent="0" lvl="0" marL="0" rtl="0" algn="ctr">
              <a:lnSpc>
                <a:spcPct val="100000"/>
              </a:lnSpc>
              <a:spcBef>
                <a:spcPts val="0"/>
              </a:spcBef>
              <a:spcAft>
                <a:spcPts val="0"/>
              </a:spcAft>
              <a:buNone/>
            </a:pPr>
            <a:r>
              <a:rPr lang="en" sz="1800">
                <a:solidFill>
                  <a:srgbClr val="FFFFFF"/>
                </a:solidFill>
                <a:latin typeface="Patrick Hand"/>
                <a:ea typeface="Patrick Hand"/>
                <a:cs typeface="Patrick Hand"/>
                <a:sym typeface="Patrick Hand"/>
              </a:rPr>
              <a:t>Wednesday, August 28</a:t>
            </a:r>
            <a:endParaRPr sz="1800">
              <a:solidFill>
                <a:srgbClr val="FFFFFF"/>
              </a:solidFill>
              <a:latin typeface="Patrick Hand"/>
              <a:ea typeface="Patrick Hand"/>
              <a:cs typeface="Patrick Hand"/>
              <a:sym typeface="Patrick Hand"/>
            </a:endParaRPr>
          </a:p>
          <a:p>
            <a:pPr indent="0" lvl="0" marL="0" rtl="0" algn="ctr">
              <a:lnSpc>
                <a:spcPct val="100000"/>
              </a:lnSpc>
              <a:spcBef>
                <a:spcPts val="0"/>
              </a:spcBef>
              <a:spcAft>
                <a:spcPts val="0"/>
              </a:spcAft>
              <a:buNone/>
            </a:pPr>
            <a:r>
              <a:rPr lang="en" sz="1800">
                <a:solidFill>
                  <a:srgbClr val="FFFFFF"/>
                </a:solidFill>
                <a:latin typeface="Patrick Hand"/>
                <a:ea typeface="Patrick Hand"/>
                <a:cs typeface="Patrick Hand"/>
                <a:sym typeface="Patrick Hand"/>
              </a:rPr>
              <a:t>Thursday, August 29</a:t>
            </a:r>
            <a:endParaRPr sz="1800">
              <a:solidFill>
                <a:srgbClr val="FFFFFF"/>
              </a:solidFill>
              <a:latin typeface="Patrick Hand"/>
              <a:ea typeface="Patrick Hand"/>
              <a:cs typeface="Patrick Hand"/>
              <a:sym typeface="Patrick Hand"/>
            </a:endParaRPr>
          </a:p>
          <a:p>
            <a:pPr indent="0" lvl="0" marL="0" rtl="0" algn="ctr">
              <a:lnSpc>
                <a:spcPct val="100000"/>
              </a:lnSpc>
              <a:spcBef>
                <a:spcPts val="0"/>
              </a:spcBef>
              <a:spcAft>
                <a:spcPts val="0"/>
              </a:spcAft>
              <a:buNone/>
            </a:pPr>
            <a:r>
              <a:rPr lang="en" sz="1800">
                <a:solidFill>
                  <a:srgbClr val="FFFFFF"/>
                </a:solidFill>
                <a:latin typeface="Patrick Hand"/>
                <a:ea typeface="Patrick Hand"/>
                <a:cs typeface="Patrick Hand"/>
                <a:sym typeface="Patrick Hand"/>
              </a:rPr>
              <a:t>Friday, August 30</a:t>
            </a:r>
            <a:endParaRPr sz="1800">
              <a:solidFill>
                <a:srgbClr val="FFFFFF"/>
              </a:solidFill>
              <a:latin typeface="Patrick Hand"/>
              <a:ea typeface="Patrick Hand"/>
              <a:cs typeface="Patrick Hand"/>
              <a:sym typeface="Patrick Hand"/>
            </a:endParaRPr>
          </a:p>
          <a:p>
            <a:pPr indent="0" lvl="0" marL="0" rtl="0" algn="ctr">
              <a:lnSpc>
                <a:spcPct val="100000"/>
              </a:lnSpc>
              <a:spcBef>
                <a:spcPts val="0"/>
              </a:spcBef>
              <a:spcAft>
                <a:spcPts val="1200"/>
              </a:spcAft>
              <a:buNone/>
            </a:pPr>
            <a:r>
              <a:t/>
            </a:r>
            <a:endParaRPr sz="1800">
              <a:solidFill>
                <a:srgbClr val="FFFFFF"/>
              </a:solidFill>
              <a:latin typeface="Patrick Hand"/>
              <a:ea typeface="Patrick Hand"/>
              <a:cs typeface="Patrick Hand"/>
              <a:sym typeface="Patrick Han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8"/>
          <p:cNvSpPr txBox="1"/>
          <p:nvPr/>
        </p:nvSpPr>
        <p:spPr>
          <a:xfrm>
            <a:off x="1451150" y="63400"/>
            <a:ext cx="5977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Kindergarten Readiness</a:t>
            </a:r>
            <a:endParaRPr b="1" sz="4000">
              <a:solidFill>
                <a:srgbClr val="FFFFFF"/>
              </a:solidFill>
              <a:latin typeface="Shadows Into Light Two"/>
              <a:ea typeface="Shadows Into Light Two"/>
              <a:cs typeface="Shadows Into Light Two"/>
              <a:sym typeface="Shadows Into Light Two"/>
            </a:endParaRPr>
          </a:p>
        </p:txBody>
      </p:sp>
      <p:pic>
        <p:nvPicPr>
          <p:cNvPr descr="Parents can help prepare their children for Kindergarten. Find out how!" id="192" name="Google Shape;192;p28" title="Preparing your child for Kindergarten">
            <a:hlinkClick r:id="rId3"/>
          </p:cNvPr>
          <p:cNvPicPr preferRelativeResize="0"/>
          <p:nvPr/>
        </p:nvPicPr>
        <p:blipFill>
          <a:blip r:embed="rId4">
            <a:alphaModFix/>
          </a:blip>
          <a:stretch>
            <a:fillRect/>
          </a:stretch>
        </p:blipFill>
        <p:spPr>
          <a:xfrm>
            <a:off x="1660176" y="802300"/>
            <a:ext cx="5559150" cy="4169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9"/>
          <p:cNvSpPr txBox="1"/>
          <p:nvPr/>
        </p:nvSpPr>
        <p:spPr>
          <a:xfrm>
            <a:off x="476850" y="-59625"/>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Kindergarten Supports</a:t>
            </a:r>
            <a:endParaRPr b="1" sz="4000">
              <a:solidFill>
                <a:srgbClr val="FFFFFF"/>
              </a:solidFill>
              <a:latin typeface="Shadows Into Light Two"/>
              <a:ea typeface="Shadows Into Light Two"/>
              <a:cs typeface="Shadows Into Light Two"/>
              <a:sym typeface="Shadows Into Light Two"/>
            </a:endParaRPr>
          </a:p>
        </p:txBody>
      </p:sp>
      <p:pic>
        <p:nvPicPr>
          <p:cNvPr descr="Learn more about how inclusive learning works in St. Albert Public Schools and what it can mean for your child." id="198" name="Google Shape;198;p29" title="Inclusive Learning">
            <a:hlinkClick r:id="rId3"/>
          </p:cNvPr>
          <p:cNvPicPr preferRelativeResize="0"/>
          <p:nvPr/>
        </p:nvPicPr>
        <p:blipFill>
          <a:blip r:embed="rId4">
            <a:alphaModFix/>
          </a:blip>
          <a:stretch>
            <a:fillRect/>
          </a:stretch>
        </p:blipFill>
        <p:spPr>
          <a:xfrm>
            <a:off x="1733476" y="740775"/>
            <a:ext cx="5677050" cy="4257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0"/>
          <p:cNvSpPr txBox="1"/>
          <p:nvPr/>
        </p:nvSpPr>
        <p:spPr>
          <a:xfrm>
            <a:off x="476850" y="0"/>
            <a:ext cx="8190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rgbClr val="FFFFFF"/>
                </a:solidFill>
                <a:latin typeface="Shadows Into Light Two"/>
                <a:ea typeface="Shadows Into Light Two"/>
                <a:cs typeface="Shadows Into Light Two"/>
                <a:sym typeface="Shadows Into Light Two"/>
              </a:rPr>
              <a:t>Please contact us with any questions you may have!</a:t>
            </a:r>
            <a:endParaRPr b="1" sz="2700">
              <a:solidFill>
                <a:srgbClr val="FFFFFF"/>
              </a:solidFill>
              <a:latin typeface="Shadows Into Light Two"/>
              <a:ea typeface="Shadows Into Light Two"/>
              <a:cs typeface="Shadows Into Light Two"/>
              <a:sym typeface="Shadows Into Light Two"/>
            </a:endParaRPr>
          </a:p>
        </p:txBody>
      </p:sp>
      <p:sp>
        <p:nvSpPr>
          <p:cNvPr id="204" name="Google Shape;204;p30"/>
          <p:cNvSpPr txBox="1"/>
          <p:nvPr/>
        </p:nvSpPr>
        <p:spPr>
          <a:xfrm>
            <a:off x="859950" y="1011900"/>
            <a:ext cx="71853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pic>
        <p:nvPicPr>
          <p:cNvPr id="205" name="Google Shape;205;p30"/>
          <p:cNvPicPr preferRelativeResize="0"/>
          <p:nvPr/>
        </p:nvPicPr>
        <p:blipFill>
          <a:blip r:embed="rId3">
            <a:alphaModFix/>
          </a:blip>
          <a:stretch>
            <a:fillRect/>
          </a:stretch>
        </p:blipFill>
        <p:spPr>
          <a:xfrm>
            <a:off x="7060225" y="2571750"/>
            <a:ext cx="1890300" cy="2330151"/>
          </a:xfrm>
          <a:prstGeom prst="rect">
            <a:avLst/>
          </a:prstGeom>
          <a:noFill/>
          <a:ln>
            <a:noFill/>
          </a:ln>
        </p:spPr>
      </p:pic>
      <p:sp>
        <p:nvSpPr>
          <p:cNvPr id="206" name="Google Shape;206;p30"/>
          <p:cNvSpPr txBox="1"/>
          <p:nvPr/>
        </p:nvSpPr>
        <p:spPr>
          <a:xfrm>
            <a:off x="231750" y="600300"/>
            <a:ext cx="8441700" cy="7142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2300">
                <a:solidFill>
                  <a:srgbClr val="FFFFFF"/>
                </a:solidFill>
                <a:latin typeface="Patrick Hand"/>
                <a:ea typeface="Patrick Hand"/>
                <a:cs typeface="Patrick Hand"/>
                <a:sym typeface="Patrick Hand"/>
              </a:rPr>
              <a:t>School Phone: 780-459-5541</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a:solidFill>
                  <a:srgbClr val="FFFFFF"/>
                </a:solidFill>
                <a:latin typeface="Patrick Hand"/>
                <a:ea typeface="Patrick Hand"/>
                <a:cs typeface="Patrick Hand"/>
                <a:sym typeface="Patrick Hand"/>
              </a:rPr>
              <a:t>Sue Anderson</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u="sng">
                <a:solidFill>
                  <a:schemeClr val="hlink"/>
                </a:solidFill>
                <a:latin typeface="Patrick Hand"/>
                <a:ea typeface="Patrick Hand"/>
                <a:cs typeface="Patrick Hand"/>
                <a:sym typeface="Patrick Hand"/>
                <a:hlinkClick r:id="rId4"/>
              </a:rPr>
              <a:t>susan.anderson@spschools.org</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a:solidFill>
                  <a:srgbClr val="FFFFFF"/>
                </a:solidFill>
                <a:latin typeface="Patrick Hand"/>
                <a:ea typeface="Patrick Hand"/>
                <a:cs typeface="Patrick Hand"/>
                <a:sym typeface="Patrick Hand"/>
              </a:rPr>
              <a:t>Kelly Hauptman</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u="sng">
                <a:solidFill>
                  <a:schemeClr val="hlink"/>
                </a:solidFill>
                <a:latin typeface="Patrick Hand"/>
                <a:ea typeface="Patrick Hand"/>
                <a:cs typeface="Patrick Hand"/>
                <a:sym typeface="Patrick Hand"/>
                <a:hlinkClick r:id="rId5"/>
              </a:rPr>
              <a:t>kelly.hauptman@spschools.org</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a:solidFill>
                  <a:srgbClr val="FFFFFF"/>
                </a:solidFill>
                <a:latin typeface="Patrick Hand"/>
                <a:ea typeface="Patrick Hand"/>
                <a:cs typeface="Patrick Hand"/>
                <a:sym typeface="Patrick Hand"/>
              </a:rPr>
              <a:t>Megan Sneddon</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u="sng">
                <a:solidFill>
                  <a:schemeClr val="hlink"/>
                </a:solidFill>
                <a:latin typeface="Patrick Hand"/>
                <a:ea typeface="Patrick Hand"/>
                <a:cs typeface="Patrick Hand"/>
                <a:sym typeface="Patrick Hand"/>
                <a:hlinkClick r:id="rId6"/>
              </a:rPr>
              <a:t>megan.sneddon@spschools.org</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a:solidFill>
                  <a:srgbClr val="FFFFFF"/>
                </a:solidFill>
                <a:latin typeface="Patrick Hand"/>
                <a:ea typeface="Patrick Hand"/>
                <a:cs typeface="Patrick Hand"/>
                <a:sym typeface="Patrick Hand"/>
              </a:rPr>
              <a:t>Kim Miller</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rPr lang="en" sz="2300" u="sng">
                <a:solidFill>
                  <a:schemeClr val="hlink"/>
                </a:solidFill>
                <a:latin typeface="Patrick Hand"/>
                <a:ea typeface="Patrick Hand"/>
                <a:cs typeface="Patrick Hand"/>
                <a:sym typeface="Patrick Hand"/>
                <a:hlinkClick r:id="rId7"/>
              </a:rPr>
              <a:t>kimberley.miller@spschools.org</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0"/>
              </a:spcAft>
              <a:buNone/>
            </a:pPr>
            <a:r>
              <a:t/>
            </a:r>
            <a:endParaRPr sz="2300">
              <a:solidFill>
                <a:srgbClr val="FFFFFF"/>
              </a:solidFill>
              <a:latin typeface="Patrick Hand"/>
              <a:ea typeface="Patrick Hand"/>
              <a:cs typeface="Patrick Hand"/>
              <a:sym typeface="Patrick Hand"/>
            </a:endParaRPr>
          </a:p>
          <a:p>
            <a:pPr indent="0" lvl="0" marL="0" rtl="0" algn="ctr">
              <a:lnSpc>
                <a:spcPct val="100000"/>
              </a:lnSpc>
              <a:spcBef>
                <a:spcPts val="1200"/>
              </a:spcBef>
              <a:spcAft>
                <a:spcPts val="1200"/>
              </a:spcAft>
              <a:buNone/>
            </a:pPr>
            <a:r>
              <a:t/>
            </a:r>
            <a:endParaRPr sz="2300">
              <a:solidFill>
                <a:srgbClr val="FFFFFF"/>
              </a:solidFill>
              <a:latin typeface="Patrick Hand"/>
              <a:ea typeface="Patrick Hand"/>
              <a:cs typeface="Patrick Hand"/>
              <a:sym typeface="Patrick Ha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nvSpPr>
        <p:spPr>
          <a:xfrm>
            <a:off x="541850" y="352800"/>
            <a:ext cx="8190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rgbClr val="FFFFFF"/>
                </a:solidFill>
                <a:latin typeface="Shadows Into Light Two"/>
                <a:ea typeface="Shadows Into Light Two"/>
                <a:cs typeface="Shadows Into Light Two"/>
                <a:sym typeface="Shadows Into Light Two"/>
              </a:rPr>
              <a:t>A Quick Survey About the Child Care Subsidy</a:t>
            </a:r>
            <a:endParaRPr b="1" sz="2700">
              <a:solidFill>
                <a:srgbClr val="FFFFFF"/>
              </a:solidFill>
              <a:latin typeface="Shadows Into Light Two"/>
              <a:ea typeface="Shadows Into Light Two"/>
              <a:cs typeface="Shadows Into Light Two"/>
              <a:sym typeface="Shadows Into Light Two"/>
            </a:endParaRPr>
          </a:p>
        </p:txBody>
      </p:sp>
      <p:sp>
        <p:nvSpPr>
          <p:cNvPr id="212" name="Google Shape;212;p31"/>
          <p:cNvSpPr txBox="1"/>
          <p:nvPr/>
        </p:nvSpPr>
        <p:spPr>
          <a:xfrm>
            <a:off x="859950" y="1011900"/>
            <a:ext cx="71853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pic>
        <p:nvPicPr>
          <p:cNvPr id="213" name="Google Shape;213;p31"/>
          <p:cNvPicPr preferRelativeResize="0"/>
          <p:nvPr/>
        </p:nvPicPr>
        <p:blipFill>
          <a:blip r:embed="rId3">
            <a:alphaModFix/>
          </a:blip>
          <a:stretch>
            <a:fillRect/>
          </a:stretch>
        </p:blipFill>
        <p:spPr>
          <a:xfrm>
            <a:off x="7060225" y="2571750"/>
            <a:ext cx="1890300" cy="2330151"/>
          </a:xfrm>
          <a:prstGeom prst="rect">
            <a:avLst/>
          </a:prstGeom>
          <a:noFill/>
          <a:ln>
            <a:noFill/>
          </a:ln>
        </p:spPr>
      </p:pic>
      <p:pic>
        <p:nvPicPr>
          <p:cNvPr id="214" name="Google Shape;214;p31"/>
          <p:cNvPicPr preferRelativeResize="0"/>
          <p:nvPr/>
        </p:nvPicPr>
        <p:blipFill>
          <a:blip r:embed="rId4">
            <a:alphaModFix/>
          </a:blip>
          <a:stretch>
            <a:fillRect/>
          </a:stretch>
        </p:blipFill>
        <p:spPr>
          <a:xfrm>
            <a:off x="2739300" y="1063125"/>
            <a:ext cx="3426600" cy="3426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2"/>
          <p:cNvSpPr txBox="1"/>
          <p:nvPr/>
        </p:nvSpPr>
        <p:spPr>
          <a:xfrm>
            <a:off x="235700" y="109450"/>
            <a:ext cx="8481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rgbClr val="FFFFFF"/>
                </a:solidFill>
                <a:latin typeface="Shadows Into Light"/>
                <a:ea typeface="Shadows Into Light"/>
                <a:cs typeface="Shadows Into Light"/>
                <a:sym typeface="Shadows Into Light"/>
              </a:rPr>
              <a:t>We’d love to see you in the fall!</a:t>
            </a:r>
            <a:endParaRPr b="1" sz="3600">
              <a:solidFill>
                <a:srgbClr val="FFFFFF"/>
              </a:solidFill>
              <a:latin typeface="Shadows Into Light"/>
              <a:ea typeface="Shadows Into Light"/>
              <a:cs typeface="Shadows Into Light"/>
              <a:sym typeface="Shadows Into Light"/>
            </a:endParaRPr>
          </a:p>
        </p:txBody>
      </p:sp>
      <p:sp>
        <p:nvSpPr>
          <p:cNvPr id="220" name="Google Shape;220;p32">
            <a:hlinkClick r:id="rId3"/>
          </p:cNvPr>
          <p:cNvSpPr/>
          <p:nvPr/>
        </p:nvSpPr>
        <p:spPr>
          <a:xfrm>
            <a:off x="1825125" y="1012525"/>
            <a:ext cx="4832100" cy="1022700"/>
          </a:xfrm>
          <a:prstGeom prst="ribbon2">
            <a:avLst>
              <a:gd fmla="val 16667"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1" name="Google Shape;221;p32">
            <a:hlinkClick r:id="rId4"/>
          </p:cNvPr>
          <p:cNvPicPr preferRelativeResize="0"/>
          <p:nvPr/>
        </p:nvPicPr>
        <p:blipFill rotWithShape="1">
          <a:blip r:embed="rId5">
            <a:alphaModFix/>
          </a:blip>
          <a:srcRect b="12803" l="17607" r="22378" t="14984"/>
          <a:stretch/>
        </p:blipFill>
        <p:spPr>
          <a:xfrm>
            <a:off x="2882988" y="1012525"/>
            <a:ext cx="2611675" cy="3873949"/>
          </a:xfrm>
          <a:prstGeom prst="rect">
            <a:avLst/>
          </a:prstGeom>
          <a:noFill/>
          <a:ln>
            <a:noFill/>
          </a:ln>
        </p:spPr>
      </p:pic>
      <p:sp>
        <p:nvSpPr>
          <p:cNvPr id="222" name="Google Shape;222;p32">
            <a:hlinkClick r:id="rId6"/>
          </p:cNvPr>
          <p:cNvSpPr/>
          <p:nvPr/>
        </p:nvSpPr>
        <p:spPr>
          <a:xfrm>
            <a:off x="6257575" y="3852775"/>
            <a:ext cx="2084700" cy="609000"/>
          </a:xfrm>
          <a:prstGeom prst="flowChartAlternateProcess">
            <a:avLst/>
          </a:prstGeom>
          <a:solidFill>
            <a:srgbClr val="D9D9D9"/>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u="sng">
                <a:solidFill>
                  <a:schemeClr val="hlink"/>
                </a:solidFill>
                <a:latin typeface="Shadows Into Light"/>
                <a:ea typeface="Shadows Into Light"/>
                <a:cs typeface="Shadows Into Light"/>
                <a:sym typeface="Shadows Into Light"/>
                <a:hlinkClick r:id="rId7"/>
              </a:rPr>
              <a:t>Register Now!</a:t>
            </a:r>
            <a:endParaRPr b="1" sz="2400">
              <a:solidFill>
                <a:srgbClr val="85200C"/>
              </a:solidFill>
              <a:latin typeface="Shadows Into Light"/>
              <a:ea typeface="Shadows Into Light"/>
              <a:cs typeface="Shadows Into Light"/>
              <a:sym typeface="Shadows In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nvSpPr>
        <p:spPr>
          <a:xfrm>
            <a:off x="476850" y="38545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Our Kindergarten </a:t>
            </a:r>
            <a:endParaRPr b="1" sz="4000">
              <a:solidFill>
                <a:srgbClr val="FFFFFF"/>
              </a:solidFill>
              <a:latin typeface="Shadows Into Light Two"/>
              <a:ea typeface="Shadows Into Light Two"/>
              <a:cs typeface="Shadows Into Light Two"/>
              <a:sym typeface="Shadows Into Light Two"/>
            </a:endParaRPr>
          </a:p>
        </p:txBody>
      </p:sp>
      <p:pic>
        <p:nvPicPr>
          <p:cNvPr id="72" name="Google Shape;72;p16" title="Kinder Open House - Revised.mov">
            <a:hlinkClick r:id="rId3"/>
          </p:cNvPr>
          <p:cNvPicPr preferRelativeResize="0"/>
          <p:nvPr/>
        </p:nvPicPr>
        <p:blipFill>
          <a:blip r:embed="rId4">
            <a:alphaModFix/>
          </a:blip>
          <a:stretch>
            <a:fillRect/>
          </a:stretch>
        </p:blipFill>
        <p:spPr>
          <a:xfrm>
            <a:off x="2302800" y="1434900"/>
            <a:ext cx="4538400" cy="3403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7"/>
          <p:cNvSpPr txBox="1"/>
          <p:nvPr/>
        </p:nvSpPr>
        <p:spPr>
          <a:xfrm>
            <a:off x="341675" y="415400"/>
            <a:ext cx="81903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How old does my child need to be to register </a:t>
            </a:r>
            <a:r>
              <a:rPr b="1" lang="en" sz="4000">
                <a:solidFill>
                  <a:srgbClr val="FFFFFF"/>
                </a:solidFill>
                <a:latin typeface="Shadows Into Light Two"/>
                <a:ea typeface="Shadows Into Light Two"/>
                <a:cs typeface="Shadows Into Light Two"/>
                <a:sym typeface="Shadows Into Light Two"/>
              </a:rPr>
              <a:t>for kindergarten? </a:t>
            </a:r>
            <a:endParaRPr b="1" sz="4000">
              <a:solidFill>
                <a:srgbClr val="FFFFFF"/>
              </a:solidFill>
              <a:latin typeface="Shadows Into Light Two"/>
              <a:ea typeface="Shadows Into Light Two"/>
              <a:cs typeface="Shadows Into Light Two"/>
              <a:sym typeface="Shadows Into Light Two"/>
            </a:endParaRPr>
          </a:p>
        </p:txBody>
      </p:sp>
      <p:sp>
        <p:nvSpPr>
          <p:cNvPr id="78" name="Google Shape;78;p17"/>
          <p:cNvSpPr txBox="1"/>
          <p:nvPr/>
        </p:nvSpPr>
        <p:spPr>
          <a:xfrm>
            <a:off x="1285225" y="2073775"/>
            <a:ext cx="5775000" cy="2493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500">
                <a:solidFill>
                  <a:srgbClr val="FFFFFF"/>
                </a:solidFill>
                <a:latin typeface="Patrick Hand"/>
                <a:ea typeface="Patrick Hand"/>
                <a:cs typeface="Patrick Hand"/>
                <a:sym typeface="Patrick Hand"/>
              </a:rPr>
              <a:t>2024/2025 School Year</a:t>
            </a:r>
            <a:endParaRPr sz="2500">
              <a:solidFill>
                <a:schemeClr val="dk1"/>
              </a:solidFill>
              <a:latin typeface="Patrick Hand"/>
              <a:ea typeface="Patrick Hand"/>
              <a:cs typeface="Patrick Hand"/>
              <a:sym typeface="Patrick Hand"/>
            </a:endParaRPr>
          </a:p>
          <a:p>
            <a:pPr indent="0" lvl="0" marL="0" rtl="0" algn="ctr">
              <a:lnSpc>
                <a:spcPct val="115000"/>
              </a:lnSpc>
              <a:spcBef>
                <a:spcPts val="1200"/>
              </a:spcBef>
              <a:spcAft>
                <a:spcPts val="1200"/>
              </a:spcAft>
              <a:buNone/>
            </a:pPr>
            <a:r>
              <a:rPr lang="en" sz="2500">
                <a:solidFill>
                  <a:schemeClr val="lt1"/>
                </a:solidFill>
                <a:latin typeface="Patrick Hand"/>
                <a:ea typeface="Patrick Hand"/>
                <a:cs typeface="Patrick Hand"/>
                <a:sym typeface="Patrick Hand"/>
              </a:rPr>
              <a:t>Children must be at least 4 yrs 8 months of age but less than 6 years of age on Sept. 1, 2024 to register for Kindergarten.  (They must turn 5 on or by Dec. 31, 2024)</a:t>
            </a:r>
            <a:endParaRPr sz="2500">
              <a:solidFill>
                <a:schemeClr val="lt1"/>
              </a:solidFill>
              <a:latin typeface="Patrick Hand"/>
              <a:ea typeface="Patrick Hand"/>
              <a:cs typeface="Patrick Hand"/>
              <a:sym typeface="Patrick Hand"/>
            </a:endParaRPr>
          </a:p>
        </p:txBody>
      </p:sp>
      <p:pic>
        <p:nvPicPr>
          <p:cNvPr id="79" name="Google Shape;79;p17"/>
          <p:cNvPicPr preferRelativeResize="0"/>
          <p:nvPr/>
        </p:nvPicPr>
        <p:blipFill>
          <a:blip r:embed="rId3">
            <a:alphaModFix/>
          </a:blip>
          <a:stretch>
            <a:fillRect/>
          </a:stretch>
        </p:blipFill>
        <p:spPr>
          <a:xfrm>
            <a:off x="7060225" y="2571750"/>
            <a:ext cx="1890300" cy="2330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8"/>
          <p:cNvSpPr txBox="1"/>
          <p:nvPr/>
        </p:nvSpPr>
        <p:spPr>
          <a:xfrm>
            <a:off x="267575" y="-48925"/>
            <a:ext cx="81903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800">
                <a:solidFill>
                  <a:srgbClr val="FFFFFF"/>
                </a:solidFill>
                <a:latin typeface="Shadows Into Light Two"/>
                <a:ea typeface="Shadows Into Light Two"/>
                <a:cs typeface="Shadows Into Light Two"/>
                <a:sym typeface="Shadows Into Light Two"/>
              </a:rPr>
              <a:t>Kindergarten Learning</a:t>
            </a:r>
            <a:endParaRPr b="1" sz="3800">
              <a:solidFill>
                <a:srgbClr val="FFFFFF"/>
              </a:solidFill>
              <a:latin typeface="Shadows Into Light Two"/>
              <a:ea typeface="Shadows Into Light Two"/>
              <a:cs typeface="Shadows Into Light Two"/>
              <a:sym typeface="Shadows Into Light Two"/>
            </a:endParaRPr>
          </a:p>
        </p:txBody>
      </p:sp>
      <p:sp>
        <p:nvSpPr>
          <p:cNvPr id="85" name="Google Shape;85;p18"/>
          <p:cNvSpPr txBox="1"/>
          <p:nvPr/>
        </p:nvSpPr>
        <p:spPr>
          <a:xfrm>
            <a:off x="1394375" y="917900"/>
            <a:ext cx="53712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sp>
        <p:nvSpPr>
          <p:cNvPr id="86" name="Google Shape;86;p18"/>
          <p:cNvSpPr/>
          <p:nvPr/>
        </p:nvSpPr>
        <p:spPr>
          <a:xfrm>
            <a:off x="1264175" y="2760600"/>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Child Development</a:t>
            </a:r>
            <a:endParaRPr b="1" sz="800">
              <a:solidFill>
                <a:srgbClr val="FFFFFF"/>
              </a:solidFill>
              <a:latin typeface="Comic Sans MS"/>
              <a:ea typeface="Comic Sans MS"/>
              <a:cs typeface="Comic Sans MS"/>
              <a:sym typeface="Comic Sans MS"/>
            </a:endParaRPr>
          </a:p>
        </p:txBody>
      </p:sp>
      <p:sp>
        <p:nvSpPr>
          <p:cNvPr id="87" name="Google Shape;87;p18"/>
          <p:cNvSpPr/>
          <p:nvPr/>
        </p:nvSpPr>
        <p:spPr>
          <a:xfrm>
            <a:off x="387850" y="204377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Early</a:t>
            </a:r>
            <a:endParaRPr b="1" sz="800">
              <a:solidFill>
                <a:srgbClr val="FFFFFF"/>
              </a:solidFill>
              <a:latin typeface="Comic Sans MS"/>
              <a:ea typeface="Comic Sans MS"/>
              <a:cs typeface="Comic Sans MS"/>
              <a:sym typeface="Comic Sans MS"/>
            </a:endParaRPr>
          </a:p>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 Literacy</a:t>
            </a:r>
            <a:endParaRPr b="1" sz="800">
              <a:solidFill>
                <a:srgbClr val="FFFFFF"/>
              </a:solidFill>
              <a:latin typeface="Comic Sans MS"/>
              <a:ea typeface="Comic Sans MS"/>
              <a:cs typeface="Comic Sans MS"/>
              <a:sym typeface="Comic Sans MS"/>
            </a:endParaRPr>
          </a:p>
        </p:txBody>
      </p:sp>
      <p:sp>
        <p:nvSpPr>
          <p:cNvPr id="88" name="Google Shape;88;p18"/>
          <p:cNvSpPr/>
          <p:nvPr/>
        </p:nvSpPr>
        <p:spPr>
          <a:xfrm>
            <a:off x="1264175" y="164357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Early Numeracy</a:t>
            </a:r>
            <a:endParaRPr b="1" sz="800">
              <a:solidFill>
                <a:srgbClr val="FFFFFF"/>
              </a:solidFill>
              <a:latin typeface="Comic Sans MS"/>
              <a:ea typeface="Comic Sans MS"/>
              <a:cs typeface="Comic Sans MS"/>
              <a:sym typeface="Comic Sans MS"/>
            </a:endParaRPr>
          </a:p>
        </p:txBody>
      </p:sp>
      <p:sp>
        <p:nvSpPr>
          <p:cNvPr id="89" name="Google Shape;89;p18"/>
          <p:cNvSpPr/>
          <p:nvPr/>
        </p:nvSpPr>
        <p:spPr>
          <a:xfrm>
            <a:off x="2184750" y="208962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Citizenship &amp; Identity</a:t>
            </a:r>
            <a:endParaRPr b="1" sz="800">
              <a:solidFill>
                <a:srgbClr val="FFFFFF"/>
              </a:solidFill>
              <a:latin typeface="Comic Sans MS"/>
              <a:ea typeface="Comic Sans MS"/>
              <a:cs typeface="Comic Sans MS"/>
              <a:sym typeface="Comic Sans MS"/>
            </a:endParaRPr>
          </a:p>
        </p:txBody>
      </p:sp>
      <p:sp>
        <p:nvSpPr>
          <p:cNvPr id="90" name="Google Shape;90;p18"/>
          <p:cNvSpPr/>
          <p:nvPr/>
        </p:nvSpPr>
        <p:spPr>
          <a:xfrm>
            <a:off x="2360200" y="3027350"/>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Environment &amp; Community Awareness</a:t>
            </a:r>
            <a:endParaRPr b="1" sz="800">
              <a:solidFill>
                <a:srgbClr val="FFFFFF"/>
              </a:solidFill>
              <a:latin typeface="Comic Sans MS"/>
              <a:ea typeface="Comic Sans MS"/>
              <a:cs typeface="Comic Sans MS"/>
              <a:sym typeface="Comic Sans MS"/>
            </a:endParaRPr>
          </a:p>
        </p:txBody>
      </p:sp>
      <p:sp>
        <p:nvSpPr>
          <p:cNvPr id="91" name="Google Shape;91;p18"/>
          <p:cNvSpPr/>
          <p:nvPr/>
        </p:nvSpPr>
        <p:spPr>
          <a:xfrm>
            <a:off x="1750625" y="374347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Personal &amp; Social Responsibility</a:t>
            </a:r>
            <a:endParaRPr b="1" sz="800">
              <a:solidFill>
                <a:srgbClr val="FFFFFF"/>
              </a:solidFill>
              <a:latin typeface="Comic Sans MS"/>
              <a:ea typeface="Comic Sans MS"/>
              <a:cs typeface="Comic Sans MS"/>
              <a:sym typeface="Comic Sans MS"/>
            </a:endParaRPr>
          </a:p>
        </p:txBody>
      </p:sp>
      <p:sp>
        <p:nvSpPr>
          <p:cNvPr id="92" name="Google Shape;92;p18"/>
          <p:cNvSpPr/>
          <p:nvPr/>
        </p:nvSpPr>
        <p:spPr>
          <a:xfrm>
            <a:off x="746725" y="374347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Physical Skills &amp; Well-being</a:t>
            </a:r>
            <a:endParaRPr b="1" sz="800">
              <a:solidFill>
                <a:srgbClr val="FFFFFF"/>
              </a:solidFill>
              <a:latin typeface="Comic Sans MS"/>
              <a:ea typeface="Comic Sans MS"/>
              <a:cs typeface="Comic Sans MS"/>
              <a:sym typeface="Comic Sans MS"/>
            </a:endParaRPr>
          </a:p>
        </p:txBody>
      </p:sp>
      <p:sp>
        <p:nvSpPr>
          <p:cNvPr id="93" name="Google Shape;93;p18"/>
          <p:cNvSpPr/>
          <p:nvPr/>
        </p:nvSpPr>
        <p:spPr>
          <a:xfrm>
            <a:off x="189375" y="2892875"/>
            <a:ext cx="1207800" cy="12078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Comic Sans MS"/>
                <a:ea typeface="Comic Sans MS"/>
                <a:cs typeface="Comic Sans MS"/>
                <a:sym typeface="Comic Sans MS"/>
              </a:rPr>
              <a:t>Creative Expression</a:t>
            </a:r>
            <a:endParaRPr b="1" sz="800">
              <a:solidFill>
                <a:srgbClr val="FFFFFF"/>
              </a:solidFill>
              <a:latin typeface="Comic Sans MS"/>
              <a:ea typeface="Comic Sans MS"/>
              <a:cs typeface="Comic Sans MS"/>
              <a:sym typeface="Comic Sans MS"/>
            </a:endParaRPr>
          </a:p>
        </p:txBody>
      </p:sp>
      <p:sp>
        <p:nvSpPr>
          <p:cNvPr id="94" name="Google Shape;94;p18"/>
          <p:cNvSpPr txBox="1"/>
          <p:nvPr/>
        </p:nvSpPr>
        <p:spPr>
          <a:xfrm>
            <a:off x="0" y="775275"/>
            <a:ext cx="3909900" cy="813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1900">
                <a:solidFill>
                  <a:srgbClr val="FFFFFF"/>
                </a:solidFill>
                <a:latin typeface="Patrick Hand"/>
                <a:ea typeface="Patrick Hand"/>
                <a:cs typeface="Patrick Hand"/>
                <a:sym typeface="Patrick Hand"/>
              </a:rPr>
              <a:t>The kindergarten program is made up of seven areas of child development. </a:t>
            </a:r>
            <a:endParaRPr sz="1200">
              <a:latin typeface="Patrick Hand"/>
              <a:ea typeface="Patrick Hand"/>
              <a:cs typeface="Patrick Hand"/>
              <a:sym typeface="Patrick Hand"/>
            </a:endParaRPr>
          </a:p>
        </p:txBody>
      </p:sp>
      <p:sp>
        <p:nvSpPr>
          <p:cNvPr id="95" name="Google Shape;95;p18"/>
          <p:cNvSpPr txBox="1"/>
          <p:nvPr/>
        </p:nvSpPr>
        <p:spPr>
          <a:xfrm>
            <a:off x="4015350" y="1269925"/>
            <a:ext cx="4813800" cy="246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900">
                <a:solidFill>
                  <a:srgbClr val="FFFFFF"/>
                </a:solidFill>
                <a:latin typeface="Patrick Hand"/>
                <a:ea typeface="Patrick Hand"/>
                <a:cs typeface="Patrick Hand"/>
                <a:sym typeface="Patrick Hand"/>
              </a:rPr>
              <a:t>Visit LearnAlberta to explore these areas of development through their </a:t>
            </a:r>
            <a:endParaRPr sz="19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t/>
            </a:r>
            <a:endParaRPr sz="1600">
              <a:solidFill>
                <a:srgbClr val="FFFFFF"/>
              </a:solidFill>
              <a:latin typeface="Lexend Deca"/>
              <a:ea typeface="Lexend Deca"/>
              <a:cs typeface="Lexend Deca"/>
              <a:sym typeface="Lexend Deca"/>
            </a:endParaRPr>
          </a:p>
          <a:p>
            <a:pPr indent="0" lvl="0" marL="0" rtl="0" algn="ctr">
              <a:lnSpc>
                <a:spcPct val="115000"/>
              </a:lnSpc>
              <a:spcBef>
                <a:spcPts val="1200"/>
              </a:spcBef>
              <a:spcAft>
                <a:spcPts val="0"/>
              </a:spcAft>
              <a:buNone/>
            </a:pPr>
            <a:r>
              <a:t/>
            </a:r>
            <a:endParaRPr sz="1600">
              <a:solidFill>
                <a:srgbClr val="FFFFFF"/>
              </a:solidFill>
              <a:latin typeface="Lexend Deca"/>
              <a:ea typeface="Lexend Deca"/>
              <a:cs typeface="Lexend Deca"/>
              <a:sym typeface="Lexend Deca"/>
            </a:endParaRPr>
          </a:p>
          <a:p>
            <a:pPr indent="0" lvl="0" marL="0" rtl="0" algn="ctr">
              <a:lnSpc>
                <a:spcPct val="115000"/>
              </a:lnSpc>
              <a:spcBef>
                <a:spcPts val="1200"/>
              </a:spcBef>
              <a:spcAft>
                <a:spcPts val="0"/>
              </a:spcAft>
              <a:buNone/>
            </a:pPr>
            <a:r>
              <a:t/>
            </a:r>
            <a:endParaRPr sz="1600">
              <a:solidFill>
                <a:srgbClr val="FFFFFF"/>
              </a:solidFill>
              <a:latin typeface="Lexend Deca"/>
              <a:ea typeface="Lexend Deca"/>
              <a:cs typeface="Lexend Deca"/>
              <a:sym typeface="Lexend Deca"/>
            </a:endParaRPr>
          </a:p>
          <a:p>
            <a:pPr indent="0" lvl="0" marL="0" rtl="0" algn="ctr">
              <a:lnSpc>
                <a:spcPct val="115000"/>
              </a:lnSpc>
              <a:spcBef>
                <a:spcPts val="1200"/>
              </a:spcBef>
              <a:spcAft>
                <a:spcPts val="1200"/>
              </a:spcAft>
              <a:buNone/>
            </a:pPr>
            <a:r>
              <a:t/>
            </a:r>
            <a:endParaRPr sz="900"/>
          </a:p>
        </p:txBody>
      </p:sp>
      <p:pic>
        <p:nvPicPr>
          <p:cNvPr id="96" name="Google Shape;96;p18">
            <a:hlinkClick r:id="rId3"/>
          </p:cNvPr>
          <p:cNvPicPr preferRelativeResize="0"/>
          <p:nvPr/>
        </p:nvPicPr>
        <p:blipFill>
          <a:blip r:embed="rId4">
            <a:alphaModFix/>
          </a:blip>
          <a:stretch>
            <a:fillRect/>
          </a:stretch>
        </p:blipFill>
        <p:spPr>
          <a:xfrm>
            <a:off x="4781299" y="2043763"/>
            <a:ext cx="3281901" cy="7259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nvSpPr>
        <p:spPr>
          <a:xfrm>
            <a:off x="235725" y="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A Day in Kindergarten</a:t>
            </a:r>
            <a:endParaRPr b="1" sz="4000">
              <a:solidFill>
                <a:srgbClr val="FFFFFF"/>
              </a:solidFill>
              <a:latin typeface="Shadows Into Light Two"/>
              <a:ea typeface="Shadows Into Light Two"/>
              <a:cs typeface="Shadows Into Light Two"/>
              <a:sym typeface="Shadows Into Light Two"/>
            </a:endParaRPr>
          </a:p>
        </p:txBody>
      </p:sp>
      <p:sp>
        <p:nvSpPr>
          <p:cNvPr id="102" name="Google Shape;102;p19"/>
          <p:cNvSpPr txBox="1"/>
          <p:nvPr/>
        </p:nvSpPr>
        <p:spPr>
          <a:xfrm>
            <a:off x="1645275" y="910050"/>
            <a:ext cx="53712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sp>
        <p:nvSpPr>
          <p:cNvPr id="103" name="Google Shape;103;p19"/>
          <p:cNvSpPr txBox="1"/>
          <p:nvPr/>
        </p:nvSpPr>
        <p:spPr>
          <a:xfrm>
            <a:off x="3760150" y="800400"/>
            <a:ext cx="4038300" cy="1251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2100">
                <a:solidFill>
                  <a:srgbClr val="FFFFFF"/>
                </a:solidFill>
                <a:latin typeface="Patrick Hand"/>
                <a:ea typeface="Patrick Hand"/>
                <a:cs typeface="Patrick Hand"/>
                <a:sym typeface="Patrick Hand"/>
              </a:rPr>
              <a:t>Students engage in whole group, small group and one-on-one learning through structured and play based </a:t>
            </a:r>
            <a:r>
              <a:rPr lang="en" sz="2100">
                <a:solidFill>
                  <a:srgbClr val="FFFFFF"/>
                </a:solidFill>
                <a:latin typeface="Patrick Hand"/>
                <a:ea typeface="Patrick Hand"/>
                <a:cs typeface="Patrick Hand"/>
                <a:sym typeface="Patrick Hand"/>
              </a:rPr>
              <a:t>activities</a:t>
            </a:r>
            <a:r>
              <a:rPr lang="en" sz="2100">
                <a:solidFill>
                  <a:srgbClr val="FFFFFF"/>
                </a:solidFill>
                <a:latin typeface="Patrick Hand"/>
                <a:ea typeface="Patrick Hand"/>
                <a:cs typeface="Patrick Hand"/>
                <a:sym typeface="Patrick Hand"/>
              </a:rPr>
              <a:t>.</a:t>
            </a:r>
            <a:endParaRPr sz="2100">
              <a:solidFill>
                <a:schemeClr val="dk1"/>
              </a:solidFill>
              <a:latin typeface="Patrick Hand"/>
              <a:ea typeface="Patrick Hand"/>
              <a:cs typeface="Patrick Hand"/>
              <a:sym typeface="Patrick Hand"/>
            </a:endParaRPr>
          </a:p>
        </p:txBody>
      </p:sp>
      <p:sp>
        <p:nvSpPr>
          <p:cNvPr id="104" name="Google Shape;104;p19"/>
          <p:cNvSpPr txBox="1"/>
          <p:nvPr/>
        </p:nvSpPr>
        <p:spPr>
          <a:xfrm>
            <a:off x="140650" y="2327275"/>
            <a:ext cx="5425500" cy="879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2100">
                <a:solidFill>
                  <a:srgbClr val="FFFFFF"/>
                </a:solidFill>
                <a:latin typeface="Patrick Hand"/>
                <a:ea typeface="Patrick Hand"/>
                <a:cs typeface="Patrick Hand"/>
                <a:sym typeface="Patrick Hand"/>
              </a:rPr>
              <a:t>Centers are based on child interest and themes we are learning about.</a:t>
            </a:r>
            <a:endParaRPr sz="2100">
              <a:solidFill>
                <a:schemeClr val="dk1"/>
              </a:solidFill>
              <a:latin typeface="Patrick Hand"/>
              <a:ea typeface="Patrick Hand"/>
              <a:cs typeface="Patrick Hand"/>
              <a:sym typeface="Patrick Hand"/>
            </a:endParaRPr>
          </a:p>
        </p:txBody>
      </p:sp>
      <p:sp>
        <p:nvSpPr>
          <p:cNvPr id="105" name="Google Shape;105;p19"/>
          <p:cNvSpPr txBox="1"/>
          <p:nvPr/>
        </p:nvSpPr>
        <p:spPr>
          <a:xfrm>
            <a:off x="3632575" y="3803200"/>
            <a:ext cx="5425500" cy="879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2100">
                <a:solidFill>
                  <a:srgbClr val="FFFFFF"/>
                </a:solidFill>
                <a:latin typeface="Patrick Hand"/>
                <a:ea typeface="Patrick Hand"/>
                <a:cs typeface="Patrick Hand"/>
                <a:sym typeface="Patrick Hand"/>
              </a:rPr>
              <a:t>Music, art, and games are used to build early literacy, early numeracy, and social skills.</a:t>
            </a:r>
            <a:endParaRPr sz="2100">
              <a:solidFill>
                <a:schemeClr val="dk1"/>
              </a:solidFill>
              <a:latin typeface="Patrick Hand"/>
              <a:ea typeface="Patrick Hand"/>
              <a:cs typeface="Patrick Hand"/>
              <a:sym typeface="Patrick Hand"/>
            </a:endParaRPr>
          </a:p>
        </p:txBody>
      </p:sp>
      <p:pic>
        <p:nvPicPr>
          <p:cNvPr id="106" name="Google Shape;106;p19"/>
          <p:cNvPicPr preferRelativeResize="0"/>
          <p:nvPr/>
        </p:nvPicPr>
        <p:blipFill>
          <a:blip r:embed="rId3">
            <a:alphaModFix/>
          </a:blip>
          <a:stretch>
            <a:fillRect/>
          </a:stretch>
        </p:blipFill>
        <p:spPr>
          <a:xfrm>
            <a:off x="129125" y="3342437"/>
            <a:ext cx="2096075" cy="1570099"/>
          </a:xfrm>
          <a:prstGeom prst="rect">
            <a:avLst/>
          </a:prstGeom>
          <a:noFill/>
          <a:ln cap="flat" cmpd="sng" w="38100">
            <a:solidFill>
              <a:schemeClr val="lt1"/>
            </a:solidFill>
            <a:prstDash val="solid"/>
            <a:round/>
            <a:headEnd len="sm" w="sm" type="none"/>
            <a:tailEnd len="sm" w="sm" type="none"/>
          </a:ln>
        </p:spPr>
      </p:pic>
      <p:pic>
        <p:nvPicPr>
          <p:cNvPr id="107" name="Google Shape;107;p19"/>
          <p:cNvPicPr preferRelativeResize="0"/>
          <p:nvPr/>
        </p:nvPicPr>
        <p:blipFill>
          <a:blip r:embed="rId4">
            <a:alphaModFix/>
          </a:blip>
          <a:stretch>
            <a:fillRect/>
          </a:stretch>
        </p:blipFill>
        <p:spPr>
          <a:xfrm>
            <a:off x="2389050" y="3242330"/>
            <a:ext cx="1327699" cy="1770282"/>
          </a:xfrm>
          <a:prstGeom prst="rect">
            <a:avLst/>
          </a:prstGeom>
          <a:noFill/>
          <a:ln cap="flat" cmpd="sng" w="38100">
            <a:solidFill>
              <a:schemeClr val="lt1"/>
            </a:solidFill>
            <a:prstDash val="solid"/>
            <a:round/>
            <a:headEnd len="sm" w="sm" type="none"/>
            <a:tailEnd len="sm" w="sm" type="none"/>
          </a:ln>
        </p:spPr>
      </p:pic>
      <p:pic>
        <p:nvPicPr>
          <p:cNvPr id="108" name="Google Shape;108;p19"/>
          <p:cNvPicPr preferRelativeResize="0"/>
          <p:nvPr/>
        </p:nvPicPr>
        <p:blipFill>
          <a:blip r:embed="rId5">
            <a:alphaModFix/>
          </a:blip>
          <a:stretch>
            <a:fillRect/>
          </a:stretch>
        </p:blipFill>
        <p:spPr>
          <a:xfrm>
            <a:off x="1772851" y="1105099"/>
            <a:ext cx="1987300" cy="1348176"/>
          </a:xfrm>
          <a:prstGeom prst="rect">
            <a:avLst/>
          </a:prstGeom>
          <a:noFill/>
          <a:ln cap="flat" cmpd="sng" w="38100">
            <a:solidFill>
              <a:schemeClr val="lt1"/>
            </a:solidFill>
            <a:prstDash val="solid"/>
            <a:round/>
            <a:headEnd len="sm" w="sm" type="none"/>
            <a:tailEnd len="sm" w="sm" type="none"/>
          </a:ln>
        </p:spPr>
      </p:pic>
      <p:pic>
        <p:nvPicPr>
          <p:cNvPr id="109" name="Google Shape;109;p19"/>
          <p:cNvPicPr preferRelativeResize="0"/>
          <p:nvPr/>
        </p:nvPicPr>
        <p:blipFill>
          <a:blip r:embed="rId6">
            <a:alphaModFix/>
          </a:blip>
          <a:stretch>
            <a:fillRect/>
          </a:stretch>
        </p:blipFill>
        <p:spPr>
          <a:xfrm>
            <a:off x="7729350" y="100317"/>
            <a:ext cx="1327700" cy="1770258"/>
          </a:xfrm>
          <a:prstGeom prst="rect">
            <a:avLst/>
          </a:prstGeom>
          <a:noFill/>
          <a:ln cap="flat" cmpd="sng" w="38100">
            <a:solidFill>
              <a:schemeClr val="lt1"/>
            </a:solidFill>
            <a:prstDash val="solid"/>
            <a:round/>
            <a:headEnd len="sm" w="sm" type="none"/>
            <a:tailEnd len="sm" w="sm" type="none"/>
          </a:ln>
        </p:spPr>
      </p:pic>
      <p:pic>
        <p:nvPicPr>
          <p:cNvPr id="110" name="Google Shape;110;p19"/>
          <p:cNvPicPr preferRelativeResize="0"/>
          <p:nvPr/>
        </p:nvPicPr>
        <p:blipFill>
          <a:blip r:embed="rId7">
            <a:alphaModFix/>
          </a:blip>
          <a:stretch>
            <a:fillRect/>
          </a:stretch>
        </p:blipFill>
        <p:spPr>
          <a:xfrm>
            <a:off x="6596550" y="2111325"/>
            <a:ext cx="1644875" cy="1691875"/>
          </a:xfrm>
          <a:prstGeom prst="rect">
            <a:avLst/>
          </a:prstGeom>
          <a:noFill/>
          <a:ln cap="flat" cmpd="sng" w="38100">
            <a:solidFill>
              <a:schemeClr val="lt1"/>
            </a:solidFill>
            <a:prstDash val="solid"/>
            <a:round/>
            <a:headEnd len="sm" w="sm" type="none"/>
            <a:tailEnd len="sm" w="sm" type="none"/>
          </a:ln>
        </p:spPr>
      </p:pic>
      <p:pic>
        <p:nvPicPr>
          <p:cNvPr id="111" name="Google Shape;111;p19"/>
          <p:cNvPicPr preferRelativeResize="0"/>
          <p:nvPr/>
        </p:nvPicPr>
        <p:blipFill rotWithShape="1">
          <a:blip r:embed="rId8">
            <a:alphaModFix/>
          </a:blip>
          <a:srcRect b="33043" l="0" r="0" t="0"/>
          <a:stretch/>
        </p:blipFill>
        <p:spPr>
          <a:xfrm>
            <a:off x="81525" y="100337"/>
            <a:ext cx="1818387" cy="1623324"/>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nvSpPr>
        <p:spPr>
          <a:xfrm>
            <a:off x="235725" y="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Full Day Kindergarten</a:t>
            </a:r>
            <a:endParaRPr b="1" sz="4000">
              <a:solidFill>
                <a:srgbClr val="FFFFFF"/>
              </a:solidFill>
              <a:latin typeface="Shadows Into Light Two"/>
              <a:ea typeface="Shadows Into Light Two"/>
              <a:cs typeface="Shadows Into Light Two"/>
              <a:sym typeface="Shadows Into Light Two"/>
            </a:endParaRPr>
          </a:p>
        </p:txBody>
      </p:sp>
      <p:sp>
        <p:nvSpPr>
          <p:cNvPr id="117" name="Google Shape;117;p20"/>
          <p:cNvSpPr txBox="1"/>
          <p:nvPr/>
        </p:nvSpPr>
        <p:spPr>
          <a:xfrm>
            <a:off x="1645275" y="910050"/>
            <a:ext cx="53712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pic>
        <p:nvPicPr>
          <p:cNvPr id="118" name="Google Shape;118;p20"/>
          <p:cNvPicPr preferRelativeResize="0"/>
          <p:nvPr/>
        </p:nvPicPr>
        <p:blipFill rotWithShape="1">
          <a:blip r:embed="rId3">
            <a:alphaModFix/>
          </a:blip>
          <a:srcRect b="20223" l="0" r="0" t="0"/>
          <a:stretch/>
        </p:blipFill>
        <p:spPr>
          <a:xfrm>
            <a:off x="485550" y="677275"/>
            <a:ext cx="2641900" cy="1579149"/>
          </a:xfrm>
          <a:prstGeom prst="rect">
            <a:avLst/>
          </a:prstGeom>
          <a:noFill/>
          <a:ln cap="flat" cmpd="sng" w="38100">
            <a:solidFill>
              <a:schemeClr val="lt1"/>
            </a:solidFill>
            <a:prstDash val="solid"/>
            <a:round/>
            <a:headEnd len="sm" w="sm" type="none"/>
            <a:tailEnd len="sm" w="sm" type="none"/>
          </a:ln>
        </p:spPr>
      </p:pic>
      <p:pic>
        <p:nvPicPr>
          <p:cNvPr id="119" name="Google Shape;119;p20"/>
          <p:cNvPicPr preferRelativeResize="0"/>
          <p:nvPr/>
        </p:nvPicPr>
        <p:blipFill>
          <a:blip r:embed="rId4">
            <a:alphaModFix/>
          </a:blip>
          <a:stretch>
            <a:fillRect/>
          </a:stretch>
        </p:blipFill>
        <p:spPr>
          <a:xfrm>
            <a:off x="7014625" y="184200"/>
            <a:ext cx="2042578" cy="2723425"/>
          </a:xfrm>
          <a:prstGeom prst="rect">
            <a:avLst/>
          </a:prstGeom>
          <a:noFill/>
          <a:ln cap="flat" cmpd="sng" w="38100">
            <a:solidFill>
              <a:schemeClr val="lt1"/>
            </a:solidFill>
            <a:prstDash val="solid"/>
            <a:round/>
            <a:headEnd len="sm" w="sm" type="none"/>
            <a:tailEnd len="sm" w="sm" type="none"/>
          </a:ln>
        </p:spPr>
      </p:pic>
      <p:pic>
        <p:nvPicPr>
          <p:cNvPr id="120" name="Google Shape;120;p20"/>
          <p:cNvPicPr preferRelativeResize="0"/>
          <p:nvPr/>
        </p:nvPicPr>
        <p:blipFill>
          <a:blip r:embed="rId5">
            <a:alphaModFix/>
          </a:blip>
          <a:stretch>
            <a:fillRect/>
          </a:stretch>
        </p:blipFill>
        <p:spPr>
          <a:xfrm>
            <a:off x="3836775" y="910049"/>
            <a:ext cx="2468525" cy="1851375"/>
          </a:xfrm>
          <a:prstGeom prst="rect">
            <a:avLst/>
          </a:prstGeom>
          <a:noFill/>
          <a:ln cap="flat" cmpd="sng" w="38100">
            <a:solidFill>
              <a:schemeClr val="lt1"/>
            </a:solidFill>
            <a:prstDash val="solid"/>
            <a:round/>
            <a:headEnd len="sm" w="sm" type="none"/>
            <a:tailEnd len="sm" w="sm" type="none"/>
          </a:ln>
        </p:spPr>
      </p:pic>
      <p:pic>
        <p:nvPicPr>
          <p:cNvPr id="121" name="Google Shape;121;p20"/>
          <p:cNvPicPr preferRelativeResize="0"/>
          <p:nvPr/>
        </p:nvPicPr>
        <p:blipFill rotWithShape="1">
          <a:blip r:embed="rId6">
            <a:alphaModFix/>
          </a:blip>
          <a:srcRect b="0" l="0" r="0" t="0"/>
          <a:stretch/>
        </p:blipFill>
        <p:spPr>
          <a:xfrm>
            <a:off x="384450" y="2571738"/>
            <a:ext cx="3129700" cy="2347264"/>
          </a:xfrm>
          <a:prstGeom prst="rect">
            <a:avLst/>
          </a:prstGeom>
          <a:noFill/>
          <a:ln cap="flat" cmpd="sng" w="38100">
            <a:solidFill>
              <a:schemeClr val="lt1"/>
            </a:solidFill>
            <a:prstDash val="solid"/>
            <a:round/>
            <a:headEnd len="sm" w="sm" type="none"/>
            <a:tailEnd len="sm" w="sm" type="none"/>
          </a:ln>
        </p:spPr>
      </p:pic>
      <p:pic>
        <p:nvPicPr>
          <p:cNvPr id="122" name="Google Shape;122;p20"/>
          <p:cNvPicPr preferRelativeResize="0"/>
          <p:nvPr/>
        </p:nvPicPr>
        <p:blipFill>
          <a:blip r:embed="rId7">
            <a:alphaModFix/>
          </a:blip>
          <a:stretch>
            <a:fillRect/>
          </a:stretch>
        </p:blipFill>
        <p:spPr>
          <a:xfrm>
            <a:off x="4129000" y="2952762"/>
            <a:ext cx="2649683" cy="1987262"/>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1"/>
          <p:cNvSpPr txBox="1"/>
          <p:nvPr/>
        </p:nvSpPr>
        <p:spPr>
          <a:xfrm>
            <a:off x="235725" y="0"/>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Field Trips and In Class Events</a:t>
            </a:r>
            <a:endParaRPr b="1" sz="4000">
              <a:solidFill>
                <a:srgbClr val="FFFFFF"/>
              </a:solidFill>
              <a:latin typeface="Shadows Into Light Two"/>
              <a:ea typeface="Shadows Into Light Two"/>
              <a:cs typeface="Shadows Into Light Two"/>
              <a:sym typeface="Shadows Into Light Two"/>
            </a:endParaRPr>
          </a:p>
        </p:txBody>
      </p:sp>
      <p:sp>
        <p:nvSpPr>
          <p:cNvPr id="128" name="Google Shape;128;p21"/>
          <p:cNvSpPr txBox="1"/>
          <p:nvPr/>
        </p:nvSpPr>
        <p:spPr>
          <a:xfrm>
            <a:off x="1645275" y="1020900"/>
            <a:ext cx="53712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a:p>
        </p:txBody>
      </p:sp>
      <p:pic>
        <p:nvPicPr>
          <p:cNvPr id="129" name="Google Shape;129;p21"/>
          <p:cNvPicPr preferRelativeResize="0"/>
          <p:nvPr/>
        </p:nvPicPr>
        <p:blipFill>
          <a:blip r:embed="rId3">
            <a:alphaModFix/>
          </a:blip>
          <a:stretch>
            <a:fillRect/>
          </a:stretch>
        </p:blipFill>
        <p:spPr>
          <a:xfrm>
            <a:off x="160375" y="1946100"/>
            <a:ext cx="1668413" cy="1251300"/>
          </a:xfrm>
          <a:prstGeom prst="rect">
            <a:avLst/>
          </a:prstGeom>
          <a:noFill/>
          <a:ln cap="flat" cmpd="sng" w="28575">
            <a:solidFill>
              <a:srgbClr val="FFFFFF"/>
            </a:solidFill>
            <a:prstDash val="solid"/>
            <a:round/>
            <a:headEnd len="sm" w="sm" type="none"/>
            <a:tailEnd len="sm" w="sm" type="none"/>
          </a:ln>
        </p:spPr>
      </p:pic>
      <p:sp>
        <p:nvSpPr>
          <p:cNvPr id="130" name="Google Shape;130;p21"/>
          <p:cNvSpPr txBox="1"/>
          <p:nvPr/>
        </p:nvSpPr>
        <p:spPr>
          <a:xfrm>
            <a:off x="64700" y="595350"/>
            <a:ext cx="8775300" cy="1776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100">
                <a:solidFill>
                  <a:srgbClr val="FFFFFF"/>
                </a:solidFill>
                <a:latin typeface="Patrick Hand"/>
                <a:ea typeface="Patrick Hand"/>
                <a:cs typeface="Patrick Hand"/>
                <a:sym typeface="Patrick Hand"/>
              </a:rPr>
              <a:t>Venturing out into the community as well as having special guests in the classroom offers unique learning experiences for our students. Our classes have many opportunities throughout the year to engage in a variety of learning </a:t>
            </a:r>
            <a:r>
              <a:rPr lang="en" sz="2100">
                <a:solidFill>
                  <a:srgbClr val="FFFFFF"/>
                </a:solidFill>
                <a:latin typeface="Patrick Hand"/>
                <a:ea typeface="Patrick Hand"/>
                <a:cs typeface="Patrick Hand"/>
                <a:sym typeface="Patrick Hand"/>
              </a:rPr>
              <a:t>environments</a:t>
            </a:r>
            <a:r>
              <a:rPr lang="en" sz="2100">
                <a:solidFill>
                  <a:srgbClr val="FFFFFF"/>
                </a:solidFill>
                <a:latin typeface="Patrick Hand"/>
                <a:ea typeface="Patrick Hand"/>
                <a:cs typeface="Patrick Hand"/>
                <a:sym typeface="Patrick Hand"/>
              </a:rPr>
              <a:t>. </a:t>
            </a:r>
            <a:endParaRPr sz="21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1200"/>
              </a:spcAft>
              <a:buNone/>
            </a:pPr>
            <a:r>
              <a:t/>
            </a:r>
            <a:endParaRPr sz="2100">
              <a:solidFill>
                <a:schemeClr val="dk1"/>
              </a:solidFill>
              <a:latin typeface="Patrick Hand"/>
              <a:ea typeface="Patrick Hand"/>
              <a:cs typeface="Patrick Hand"/>
              <a:sym typeface="Patrick Hand"/>
            </a:endParaRPr>
          </a:p>
        </p:txBody>
      </p:sp>
      <p:pic>
        <p:nvPicPr>
          <p:cNvPr id="131" name="Google Shape;131;p21"/>
          <p:cNvPicPr preferRelativeResize="0"/>
          <p:nvPr/>
        </p:nvPicPr>
        <p:blipFill>
          <a:blip r:embed="rId4">
            <a:alphaModFix/>
          </a:blip>
          <a:stretch>
            <a:fillRect/>
          </a:stretch>
        </p:blipFill>
        <p:spPr>
          <a:xfrm>
            <a:off x="7793395" y="1894500"/>
            <a:ext cx="1208108" cy="1610826"/>
          </a:xfrm>
          <a:prstGeom prst="rect">
            <a:avLst/>
          </a:prstGeom>
          <a:noFill/>
          <a:ln cap="flat" cmpd="sng" w="28575">
            <a:solidFill>
              <a:srgbClr val="FFFFFF"/>
            </a:solidFill>
            <a:prstDash val="solid"/>
            <a:round/>
            <a:headEnd len="sm" w="sm" type="none"/>
            <a:tailEnd len="sm" w="sm" type="none"/>
          </a:ln>
        </p:spPr>
      </p:pic>
      <p:pic>
        <p:nvPicPr>
          <p:cNvPr id="132" name="Google Shape;132;p21"/>
          <p:cNvPicPr preferRelativeResize="0"/>
          <p:nvPr/>
        </p:nvPicPr>
        <p:blipFill>
          <a:blip r:embed="rId5">
            <a:alphaModFix/>
          </a:blip>
          <a:stretch>
            <a:fillRect/>
          </a:stretch>
        </p:blipFill>
        <p:spPr>
          <a:xfrm>
            <a:off x="235719" y="3432849"/>
            <a:ext cx="1922504" cy="1441878"/>
          </a:xfrm>
          <a:prstGeom prst="rect">
            <a:avLst/>
          </a:prstGeom>
          <a:noFill/>
          <a:ln cap="flat" cmpd="sng" w="28575">
            <a:solidFill>
              <a:srgbClr val="FFFFFF"/>
            </a:solidFill>
            <a:prstDash val="solid"/>
            <a:round/>
            <a:headEnd len="sm" w="sm" type="none"/>
            <a:tailEnd len="sm" w="sm" type="none"/>
          </a:ln>
        </p:spPr>
      </p:pic>
      <p:pic>
        <p:nvPicPr>
          <p:cNvPr id="133" name="Google Shape;133;p21"/>
          <p:cNvPicPr preferRelativeResize="0"/>
          <p:nvPr/>
        </p:nvPicPr>
        <p:blipFill>
          <a:blip r:embed="rId6">
            <a:alphaModFix/>
          </a:blip>
          <a:stretch>
            <a:fillRect/>
          </a:stretch>
        </p:blipFill>
        <p:spPr>
          <a:xfrm>
            <a:off x="5767875" y="2571753"/>
            <a:ext cx="2195597" cy="1646698"/>
          </a:xfrm>
          <a:prstGeom prst="rect">
            <a:avLst/>
          </a:prstGeom>
          <a:noFill/>
          <a:ln cap="flat" cmpd="sng" w="28575">
            <a:solidFill>
              <a:srgbClr val="FFFFFF"/>
            </a:solidFill>
            <a:prstDash val="solid"/>
            <a:round/>
            <a:headEnd len="sm" w="sm" type="none"/>
            <a:tailEnd len="sm" w="sm" type="none"/>
          </a:ln>
        </p:spPr>
      </p:pic>
      <p:pic>
        <p:nvPicPr>
          <p:cNvPr id="134" name="Google Shape;134;p21"/>
          <p:cNvPicPr preferRelativeResize="0"/>
          <p:nvPr/>
        </p:nvPicPr>
        <p:blipFill>
          <a:blip r:embed="rId7">
            <a:alphaModFix/>
          </a:blip>
          <a:stretch>
            <a:fillRect/>
          </a:stretch>
        </p:blipFill>
        <p:spPr>
          <a:xfrm>
            <a:off x="1733075" y="2571750"/>
            <a:ext cx="1351054" cy="1013299"/>
          </a:xfrm>
          <a:prstGeom prst="rect">
            <a:avLst/>
          </a:prstGeom>
          <a:noFill/>
          <a:ln cap="flat" cmpd="sng" w="28575">
            <a:solidFill>
              <a:srgbClr val="FFFFFF"/>
            </a:solidFill>
            <a:prstDash val="solid"/>
            <a:round/>
            <a:headEnd len="sm" w="sm" type="none"/>
            <a:tailEnd len="sm" w="sm" type="none"/>
          </a:ln>
        </p:spPr>
      </p:pic>
      <p:pic>
        <p:nvPicPr>
          <p:cNvPr id="135" name="Google Shape;135;p21"/>
          <p:cNvPicPr preferRelativeResize="0"/>
          <p:nvPr/>
        </p:nvPicPr>
        <p:blipFill>
          <a:blip r:embed="rId8">
            <a:alphaModFix/>
          </a:blip>
          <a:stretch>
            <a:fillRect/>
          </a:stretch>
        </p:blipFill>
        <p:spPr>
          <a:xfrm>
            <a:off x="2785488" y="1903775"/>
            <a:ext cx="1570975" cy="1178225"/>
          </a:xfrm>
          <a:prstGeom prst="rect">
            <a:avLst/>
          </a:prstGeom>
          <a:noFill/>
          <a:ln cap="flat" cmpd="sng" w="28575">
            <a:solidFill>
              <a:srgbClr val="FFFFFF"/>
            </a:solidFill>
            <a:prstDash val="solid"/>
            <a:round/>
            <a:headEnd len="sm" w="sm" type="none"/>
            <a:tailEnd len="sm" w="sm" type="none"/>
          </a:ln>
        </p:spPr>
      </p:pic>
      <p:pic>
        <p:nvPicPr>
          <p:cNvPr id="136" name="Google Shape;136;p21"/>
          <p:cNvPicPr preferRelativeResize="0"/>
          <p:nvPr/>
        </p:nvPicPr>
        <p:blipFill>
          <a:blip r:embed="rId9">
            <a:alphaModFix/>
          </a:blip>
          <a:stretch>
            <a:fillRect/>
          </a:stretch>
        </p:blipFill>
        <p:spPr>
          <a:xfrm>
            <a:off x="4196975" y="1996306"/>
            <a:ext cx="1668426" cy="1251320"/>
          </a:xfrm>
          <a:prstGeom prst="rect">
            <a:avLst/>
          </a:prstGeom>
          <a:noFill/>
          <a:ln cap="flat" cmpd="sng" w="28575">
            <a:solidFill>
              <a:srgbClr val="FFFFFF"/>
            </a:solidFill>
            <a:prstDash val="solid"/>
            <a:round/>
            <a:headEnd len="sm" w="sm" type="none"/>
            <a:tailEnd len="sm" w="sm" type="none"/>
          </a:ln>
        </p:spPr>
      </p:pic>
      <p:pic>
        <p:nvPicPr>
          <p:cNvPr id="137" name="Google Shape;137;p21"/>
          <p:cNvPicPr preferRelativeResize="0"/>
          <p:nvPr/>
        </p:nvPicPr>
        <p:blipFill>
          <a:blip r:embed="rId10">
            <a:alphaModFix/>
          </a:blip>
          <a:stretch>
            <a:fillRect/>
          </a:stretch>
        </p:blipFill>
        <p:spPr>
          <a:xfrm>
            <a:off x="5865400" y="1846660"/>
            <a:ext cx="1570971" cy="1178228"/>
          </a:xfrm>
          <a:prstGeom prst="rect">
            <a:avLst/>
          </a:prstGeom>
          <a:noFill/>
          <a:ln cap="flat" cmpd="sng" w="28575">
            <a:solidFill>
              <a:srgbClr val="FFFFFF"/>
            </a:solidFill>
            <a:prstDash val="solid"/>
            <a:round/>
            <a:headEnd len="sm" w="sm" type="none"/>
            <a:tailEnd len="sm" w="sm" type="none"/>
          </a:ln>
        </p:spPr>
      </p:pic>
      <p:pic>
        <p:nvPicPr>
          <p:cNvPr id="138" name="Google Shape;138;p21"/>
          <p:cNvPicPr preferRelativeResize="0"/>
          <p:nvPr/>
        </p:nvPicPr>
        <p:blipFill>
          <a:blip r:embed="rId11">
            <a:alphaModFix/>
          </a:blip>
          <a:stretch>
            <a:fillRect/>
          </a:stretch>
        </p:blipFill>
        <p:spPr>
          <a:xfrm>
            <a:off x="6896826" y="3906925"/>
            <a:ext cx="1351076" cy="1013301"/>
          </a:xfrm>
          <a:prstGeom prst="rect">
            <a:avLst/>
          </a:prstGeom>
          <a:noFill/>
          <a:ln cap="flat" cmpd="sng" w="28575">
            <a:solidFill>
              <a:srgbClr val="FFFFFF"/>
            </a:solidFill>
            <a:prstDash val="solid"/>
            <a:round/>
            <a:headEnd len="sm" w="sm" type="none"/>
            <a:tailEnd len="sm" w="sm" type="none"/>
          </a:ln>
        </p:spPr>
      </p:pic>
      <p:pic>
        <p:nvPicPr>
          <p:cNvPr id="139" name="Google Shape;139;p21"/>
          <p:cNvPicPr preferRelativeResize="0"/>
          <p:nvPr/>
        </p:nvPicPr>
        <p:blipFill>
          <a:blip r:embed="rId12">
            <a:alphaModFix/>
          </a:blip>
          <a:stretch>
            <a:fillRect/>
          </a:stretch>
        </p:blipFill>
        <p:spPr>
          <a:xfrm>
            <a:off x="1828800" y="3836050"/>
            <a:ext cx="1292147" cy="969101"/>
          </a:xfrm>
          <a:prstGeom prst="rect">
            <a:avLst/>
          </a:prstGeom>
          <a:noFill/>
          <a:ln cap="flat" cmpd="sng" w="28575">
            <a:solidFill>
              <a:srgbClr val="FFFFFF"/>
            </a:solidFill>
            <a:prstDash val="solid"/>
            <a:round/>
            <a:headEnd len="sm" w="sm" type="none"/>
            <a:tailEnd len="sm" w="sm" type="none"/>
          </a:ln>
        </p:spPr>
      </p:pic>
      <p:pic>
        <p:nvPicPr>
          <p:cNvPr id="140" name="Google Shape;140;p21"/>
          <p:cNvPicPr preferRelativeResize="0"/>
          <p:nvPr/>
        </p:nvPicPr>
        <p:blipFill>
          <a:blip r:embed="rId13">
            <a:alphaModFix/>
          </a:blip>
          <a:stretch>
            <a:fillRect/>
          </a:stretch>
        </p:blipFill>
        <p:spPr>
          <a:xfrm>
            <a:off x="2813400" y="3117672"/>
            <a:ext cx="1515152" cy="1136373"/>
          </a:xfrm>
          <a:prstGeom prst="rect">
            <a:avLst/>
          </a:prstGeom>
          <a:noFill/>
          <a:ln cap="flat" cmpd="sng" w="28575">
            <a:solidFill>
              <a:srgbClr val="FFFFFF"/>
            </a:solidFill>
            <a:prstDash val="solid"/>
            <a:round/>
            <a:headEnd len="sm" w="sm" type="none"/>
            <a:tailEnd len="sm" w="sm" type="none"/>
          </a:ln>
        </p:spPr>
      </p:pic>
      <p:pic>
        <p:nvPicPr>
          <p:cNvPr id="141" name="Google Shape;141;p21"/>
          <p:cNvPicPr preferRelativeResize="0"/>
          <p:nvPr/>
        </p:nvPicPr>
        <p:blipFill>
          <a:blip r:embed="rId14">
            <a:alphaModFix/>
          </a:blip>
          <a:stretch>
            <a:fillRect/>
          </a:stretch>
        </p:blipFill>
        <p:spPr>
          <a:xfrm>
            <a:off x="3989850" y="3564648"/>
            <a:ext cx="1875547" cy="1406660"/>
          </a:xfrm>
          <a:prstGeom prst="rect">
            <a:avLst/>
          </a:prstGeom>
          <a:noFill/>
          <a:ln cap="flat" cmpd="sng" w="28575">
            <a:solidFill>
              <a:srgbClr val="FFFFFF"/>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2"/>
          <p:cNvSpPr txBox="1"/>
          <p:nvPr/>
        </p:nvSpPr>
        <p:spPr>
          <a:xfrm>
            <a:off x="294850" y="333725"/>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Kindergarten Fees</a:t>
            </a:r>
            <a:endParaRPr b="1" sz="4000">
              <a:solidFill>
                <a:srgbClr val="FFFFFF"/>
              </a:solidFill>
              <a:latin typeface="Shadows Into Light Two"/>
              <a:ea typeface="Shadows Into Light Two"/>
              <a:cs typeface="Shadows Into Light Two"/>
              <a:sym typeface="Shadows Into Light Two"/>
            </a:endParaRPr>
          </a:p>
        </p:txBody>
      </p:sp>
      <p:sp>
        <p:nvSpPr>
          <p:cNvPr id="147" name="Google Shape;147;p22"/>
          <p:cNvSpPr txBox="1"/>
          <p:nvPr/>
        </p:nvSpPr>
        <p:spPr>
          <a:xfrm>
            <a:off x="863850" y="1341250"/>
            <a:ext cx="7416300" cy="123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700">
                <a:solidFill>
                  <a:srgbClr val="FFFFFF"/>
                </a:solidFill>
                <a:latin typeface="Patrick Hand"/>
                <a:ea typeface="Patrick Hand"/>
                <a:cs typeface="Patrick Hand"/>
                <a:sym typeface="Patrick Hand"/>
              </a:rPr>
              <a:t>All Kindergarten students - $220 activity fee for the year</a:t>
            </a:r>
            <a:endParaRPr sz="2700">
              <a:solidFill>
                <a:srgbClr val="FFFFFF"/>
              </a:solidFill>
              <a:latin typeface="Patrick Hand"/>
              <a:ea typeface="Patrick Hand"/>
              <a:cs typeface="Patrick Hand"/>
              <a:sym typeface="Patrick Hand"/>
            </a:endParaRPr>
          </a:p>
          <a:p>
            <a:pPr indent="0" lvl="0" marL="0" rtl="0" algn="l">
              <a:lnSpc>
                <a:spcPct val="115000"/>
              </a:lnSpc>
              <a:spcBef>
                <a:spcPts val="1200"/>
              </a:spcBef>
              <a:spcAft>
                <a:spcPts val="1200"/>
              </a:spcAft>
              <a:buNone/>
            </a:pPr>
            <a:r>
              <a:rPr lang="en" sz="2700">
                <a:solidFill>
                  <a:srgbClr val="FFFFFF"/>
                </a:solidFill>
                <a:latin typeface="Patrick Hand"/>
                <a:ea typeface="Patrick Hand"/>
                <a:cs typeface="Patrick Hand"/>
                <a:sym typeface="Patrick Hand"/>
              </a:rPr>
              <a:t>Full Day Students - an additional $325 per month</a:t>
            </a:r>
            <a:endParaRPr sz="2400">
              <a:solidFill>
                <a:srgbClr val="FFFFFF"/>
              </a:solidFill>
              <a:latin typeface="Patrick Hand"/>
              <a:ea typeface="Patrick Hand"/>
              <a:cs typeface="Patrick Hand"/>
              <a:sym typeface="Patrick Hand"/>
            </a:endParaRPr>
          </a:p>
        </p:txBody>
      </p:sp>
      <p:pic>
        <p:nvPicPr>
          <p:cNvPr id="148" name="Google Shape;148;p22"/>
          <p:cNvPicPr preferRelativeResize="0"/>
          <p:nvPr/>
        </p:nvPicPr>
        <p:blipFill>
          <a:blip r:embed="rId3">
            <a:alphaModFix/>
          </a:blip>
          <a:stretch>
            <a:fillRect/>
          </a:stretch>
        </p:blipFill>
        <p:spPr>
          <a:xfrm>
            <a:off x="7143175" y="2681175"/>
            <a:ext cx="1890300" cy="23301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3"/>
          <p:cNvSpPr txBox="1"/>
          <p:nvPr/>
        </p:nvSpPr>
        <p:spPr>
          <a:xfrm>
            <a:off x="338550" y="548488"/>
            <a:ext cx="819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FF"/>
                </a:solidFill>
                <a:latin typeface="Shadows Into Light Two"/>
                <a:ea typeface="Shadows Into Light Two"/>
                <a:cs typeface="Shadows Into Light Two"/>
                <a:sym typeface="Shadows Into Light Two"/>
              </a:rPr>
              <a:t>Kindergarten Start and End TImes</a:t>
            </a:r>
            <a:endParaRPr b="1" sz="4000">
              <a:solidFill>
                <a:srgbClr val="FFFFFF"/>
              </a:solidFill>
              <a:latin typeface="Shadows Into Light Two"/>
              <a:ea typeface="Shadows Into Light Two"/>
              <a:cs typeface="Shadows Into Light Two"/>
              <a:sym typeface="Shadows Into Light Two"/>
            </a:endParaRPr>
          </a:p>
        </p:txBody>
      </p:sp>
      <p:sp>
        <p:nvSpPr>
          <p:cNvPr id="154" name="Google Shape;154;p23"/>
          <p:cNvSpPr txBox="1"/>
          <p:nvPr/>
        </p:nvSpPr>
        <p:spPr>
          <a:xfrm>
            <a:off x="363750" y="1458813"/>
            <a:ext cx="8441700" cy="3905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300">
                <a:solidFill>
                  <a:srgbClr val="FFFFFF"/>
                </a:solidFill>
                <a:latin typeface="Patrick Hand"/>
                <a:ea typeface="Patrick Hand"/>
                <a:cs typeface="Patrick Hand"/>
                <a:sym typeface="Patrick Hand"/>
              </a:rPr>
              <a:t>Morning Kindergarten</a:t>
            </a:r>
            <a:endParaRPr sz="23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School day begins at 8:55 a.m. and ends at 11:40 a.m. </a:t>
            </a:r>
            <a:r>
              <a:rPr lang="en" sz="2300">
                <a:solidFill>
                  <a:schemeClr val="dk1"/>
                </a:solidFill>
                <a:latin typeface="Patrick Hand"/>
                <a:ea typeface="Patrick Hand"/>
                <a:cs typeface="Patrick Hand"/>
                <a:sym typeface="Patrick Hand"/>
              </a:rPr>
              <a:t> </a:t>
            </a:r>
            <a:endParaRPr sz="2300">
              <a:solidFill>
                <a:schemeClr val="dk1"/>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Afternoon Kindergarten</a:t>
            </a:r>
            <a:endParaRPr sz="23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School day begins at 12:40 p.m. and ends at 3:25 p.m. </a:t>
            </a:r>
            <a:endParaRPr sz="23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Full-Day Kindergarten</a:t>
            </a:r>
            <a:endParaRPr sz="2300">
              <a:solidFill>
                <a:srgbClr val="FFFFFF"/>
              </a:solidFill>
              <a:latin typeface="Patrick Hand"/>
              <a:ea typeface="Patrick Hand"/>
              <a:cs typeface="Patrick Hand"/>
              <a:sym typeface="Patrick Hand"/>
            </a:endParaRPr>
          </a:p>
          <a:p>
            <a:pPr indent="0" lvl="0" marL="0" rtl="0" algn="ctr">
              <a:lnSpc>
                <a:spcPct val="115000"/>
              </a:lnSpc>
              <a:spcBef>
                <a:spcPts val="1200"/>
              </a:spcBef>
              <a:spcAft>
                <a:spcPts val="0"/>
              </a:spcAft>
              <a:buNone/>
            </a:pPr>
            <a:r>
              <a:rPr lang="en" sz="2300">
                <a:solidFill>
                  <a:srgbClr val="FFFFFF"/>
                </a:solidFill>
                <a:latin typeface="Patrick Hand"/>
                <a:ea typeface="Patrick Hand"/>
                <a:cs typeface="Patrick Hand"/>
                <a:sym typeface="Patrick Hand"/>
              </a:rPr>
              <a:t>School day begins at 8:55 a.m. and ends at 3:25 p.m. </a:t>
            </a:r>
            <a:endParaRPr sz="2300">
              <a:solidFill>
                <a:schemeClr val="dk1"/>
              </a:solidFill>
              <a:latin typeface="Patrick Hand"/>
              <a:ea typeface="Patrick Hand"/>
              <a:cs typeface="Patrick Hand"/>
              <a:sym typeface="Patrick Hand"/>
            </a:endParaRPr>
          </a:p>
          <a:p>
            <a:pPr indent="0" lvl="0" marL="0" rtl="0" algn="ctr">
              <a:lnSpc>
                <a:spcPct val="115000"/>
              </a:lnSpc>
              <a:spcBef>
                <a:spcPts val="1200"/>
              </a:spcBef>
              <a:spcAft>
                <a:spcPts val="1200"/>
              </a:spcAft>
              <a:buNone/>
            </a:pPr>
            <a:r>
              <a:t/>
            </a:r>
            <a:endParaRPr sz="2300">
              <a:solidFill>
                <a:schemeClr val="dk1"/>
              </a:solidFill>
              <a:latin typeface="Patrick Hand"/>
              <a:ea typeface="Patrick Hand"/>
              <a:cs typeface="Patrick Hand"/>
              <a:sym typeface="Patrick Hand"/>
            </a:endParaRPr>
          </a:p>
        </p:txBody>
      </p:sp>
      <p:pic>
        <p:nvPicPr>
          <p:cNvPr id="155" name="Google Shape;155;p23"/>
          <p:cNvPicPr preferRelativeResize="0"/>
          <p:nvPr/>
        </p:nvPicPr>
        <p:blipFill>
          <a:blip r:embed="rId3">
            <a:alphaModFix/>
          </a:blip>
          <a:stretch>
            <a:fillRect/>
          </a:stretch>
        </p:blipFill>
        <p:spPr>
          <a:xfrm>
            <a:off x="8117650" y="3801175"/>
            <a:ext cx="982075" cy="12106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