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atrick Hand"/>
      <p:regular r:id="rId23"/>
    </p:embeddedFont>
    <p:embeddedFont>
      <p:font typeface="Shadows Into Light Two"/>
      <p:regular r:id="rId24"/>
    </p:embeddedFont>
    <p:embeddedFont>
      <p:font typeface="Shadows Into Light"/>
      <p:regular r:id="rId25"/>
    </p:embeddedFont>
    <p:embeddedFont>
      <p:font typeface="Lexend Dec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hadowsIntoLightTwo-regular.fntdata"/><Relationship Id="rId23" Type="http://schemas.openxmlformats.org/officeDocument/2006/relationships/font" Target="fonts/PatrickHan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exendDeca-regular.fntdata"/><Relationship Id="rId25" Type="http://schemas.openxmlformats.org/officeDocument/2006/relationships/font" Target="fonts/ShadowsIntoLight-regular.fntdata"/><Relationship Id="rId27" Type="http://schemas.openxmlformats.org/officeDocument/2006/relationships/font" Target="fonts/LexendDec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b2bff7f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b2bff7f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1a41985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1a41985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b2bff7fe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b2bff7fe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b2bff7fe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b2bff7fe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b2bff7fe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b2bff7fe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b2bff7f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b2bff7f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b2bff7f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b2bff7f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5728d33b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5728d33b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c1b6ca40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c1b6ca40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bc21d1f5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bc21d1f5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bb2bff7fe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bb2bff7fe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b2bff7fe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b2bff7fe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b2bff7fe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b2bff7fe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05d68535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05d6853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b2bff7fe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b2bff7fe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b2bff7fe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b2bff7fe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b2bff7fe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b2bff7fe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50" name="Shape 50"/>
        <p:cNvGrpSpPr/>
        <p:nvPr/>
      </p:nvGrpSpPr>
      <p:grpSpPr>
        <a:xfrm>
          <a:off x="0" y="0"/>
          <a:ext cx="0" cy="0"/>
          <a:chOff x="0" y="0"/>
          <a:chExt cx="0" cy="0"/>
        </a:xfrm>
      </p:grpSpPr>
      <p:sp>
        <p:nvSpPr>
          <p:cNvPr id="51" name="Google Shape;51;p13"/>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2" name="Google Shape;52;p13"/>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4" name="Shape 54"/>
        <p:cNvGrpSpPr/>
        <p:nvPr/>
      </p:nvGrpSpPr>
      <p:grpSpPr>
        <a:xfrm>
          <a:off x="0" y="0"/>
          <a:ext cx="0" cy="0"/>
          <a:chOff x="0" y="0"/>
          <a:chExt cx="0" cy="0"/>
        </a:xfrm>
      </p:grpSpPr>
      <p:sp>
        <p:nvSpPr>
          <p:cNvPr id="55" name="Google Shape;55;p14"/>
          <p:cNvSpPr txBox="1"/>
          <p:nvPr>
            <p:ph type="title"/>
          </p:nvPr>
        </p:nvSpPr>
        <p:spPr>
          <a:xfrm>
            <a:off x="457200" y="205740"/>
            <a:ext cx="8229600" cy="82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lvl="1" rtl="0" algn="l">
              <a:lnSpc>
                <a:spcPct val="100000"/>
              </a:lnSpc>
              <a:spcBef>
                <a:spcPts val="0"/>
              </a:spcBef>
              <a:spcAft>
                <a:spcPts val="0"/>
              </a:spcAft>
              <a:buSzPts val="800"/>
              <a:buNone/>
              <a:defRPr sz="1000"/>
            </a:lvl2pPr>
            <a:lvl3pPr lvl="2" rtl="0" algn="l">
              <a:lnSpc>
                <a:spcPct val="100000"/>
              </a:lnSpc>
              <a:spcBef>
                <a:spcPts val="0"/>
              </a:spcBef>
              <a:spcAft>
                <a:spcPts val="0"/>
              </a:spcAft>
              <a:buSzPts val="800"/>
              <a:buNone/>
              <a:defRPr sz="1000"/>
            </a:lvl3pPr>
            <a:lvl4pPr lvl="3" rtl="0" algn="l">
              <a:lnSpc>
                <a:spcPct val="100000"/>
              </a:lnSpc>
              <a:spcBef>
                <a:spcPts val="0"/>
              </a:spcBef>
              <a:spcAft>
                <a:spcPts val="0"/>
              </a:spcAft>
              <a:buSzPts val="800"/>
              <a:buNone/>
              <a:defRPr sz="1000"/>
            </a:lvl4pPr>
            <a:lvl5pPr lvl="4" rtl="0" algn="l">
              <a:lnSpc>
                <a:spcPct val="100000"/>
              </a:lnSpc>
              <a:spcBef>
                <a:spcPts val="0"/>
              </a:spcBef>
              <a:spcAft>
                <a:spcPts val="0"/>
              </a:spcAft>
              <a:buSzPts val="800"/>
              <a:buNone/>
              <a:defRPr sz="1000"/>
            </a:lvl5pPr>
            <a:lvl6pPr lvl="5" rtl="0" algn="l">
              <a:lnSpc>
                <a:spcPct val="100000"/>
              </a:lnSpc>
              <a:spcBef>
                <a:spcPts val="0"/>
              </a:spcBef>
              <a:spcAft>
                <a:spcPts val="0"/>
              </a:spcAft>
              <a:buSzPts val="800"/>
              <a:buNone/>
              <a:defRPr sz="1000"/>
            </a:lvl6pPr>
            <a:lvl7pPr lvl="6" rtl="0" algn="l">
              <a:lnSpc>
                <a:spcPct val="100000"/>
              </a:lnSpc>
              <a:spcBef>
                <a:spcPts val="0"/>
              </a:spcBef>
              <a:spcAft>
                <a:spcPts val="0"/>
              </a:spcAft>
              <a:buSzPts val="800"/>
              <a:buNone/>
              <a:defRPr sz="1000"/>
            </a:lvl7pPr>
            <a:lvl8pPr lvl="7" rtl="0" algn="l">
              <a:lnSpc>
                <a:spcPct val="100000"/>
              </a:lnSpc>
              <a:spcBef>
                <a:spcPts val="0"/>
              </a:spcBef>
              <a:spcAft>
                <a:spcPts val="0"/>
              </a:spcAft>
              <a:buSzPts val="800"/>
              <a:buNone/>
              <a:defRPr sz="1000"/>
            </a:lvl8pPr>
            <a:lvl9pPr lvl="8" rtl="0" algn="l">
              <a:lnSpc>
                <a:spcPct val="100000"/>
              </a:lnSpc>
              <a:spcBef>
                <a:spcPts val="0"/>
              </a:spcBef>
              <a:spcAft>
                <a:spcPts val="0"/>
              </a:spcAft>
              <a:buSzPts val="800"/>
              <a:buNone/>
              <a:defRPr sz="1000"/>
            </a:lvl9pPr>
          </a:lstStyle>
          <a:p/>
        </p:txBody>
      </p:sp>
      <p:sp>
        <p:nvSpPr>
          <p:cNvPr id="56" name="Google Shape;56;p14"/>
          <p:cNvSpPr txBox="1"/>
          <p:nvPr>
            <p:ph idx="1" type="body"/>
          </p:nvPr>
        </p:nvSpPr>
        <p:spPr>
          <a:xfrm>
            <a:off x="45720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7" name="Google Shape;57;p14"/>
          <p:cNvSpPr txBox="1"/>
          <p:nvPr>
            <p:ph idx="2" type="body"/>
          </p:nvPr>
        </p:nvSpPr>
        <p:spPr>
          <a:xfrm>
            <a:off x="470916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8" name="Google Shape;58;p14"/>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60" name="Google Shape;60;p14"/>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2.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www.sigischildcare.ca/" TargetMode="External"/><Relationship Id="rId4" Type="http://schemas.openxmlformats.org/officeDocument/2006/relationships/image" Target="../media/image15.png"/><Relationship Id="rId5" Type="http://schemas.openxmlformats.org/officeDocument/2006/relationships/hyperlink" Target="https://www.sigischildcare.ca/" TargetMode="External"/><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s://www.spschools.org/district_operations/transportation" TargetMode="External"/><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282Lu9XqzPg"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www.youtube.com/watch?v=Wig4fZOGOVA" TargetMode="Externa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hyperlink" Target="mailto:sue.anderson@spschools.org" TargetMode="External"/><Relationship Id="rId5" Type="http://schemas.openxmlformats.org/officeDocument/2006/relationships/hyperlink" Target="mailto:kelly.hauptman@spschools.org" TargetMode="External"/><Relationship Id="rId6" Type="http://schemas.openxmlformats.org/officeDocument/2006/relationships/hyperlink" Target="mailto:megan.sneddon@spschools.org" TargetMode="External"/><Relationship Id="rId7" Type="http://schemas.openxmlformats.org/officeDocument/2006/relationships/hyperlink" Target="mailto:kimberley.miller@spschool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hyperlink" Target="https://www.spschools.org/district_operations/registra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drive.google.com/file/d/1E8uQ4UI0YsczessERf3rD4ZrwMpAF088/view" TargetMode="Externa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www.learnalberta.ca/content/mychildslearning/kindergarten.html#0"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4.jpg"/><Relationship Id="rId7" Type="http://schemas.openxmlformats.org/officeDocument/2006/relationships/image" Target="../media/image2.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1.png"/></Relationships>
</file>

<file path=ppt/slides/_rels/slide7.xml.rels><?xml version="1.0" encoding="UTF-8" standalone="yes"?><Relationships xmlns="http://schemas.openxmlformats.org/package/2006/relationships"><Relationship Id="rId11" Type="http://schemas.openxmlformats.org/officeDocument/2006/relationships/image" Target="../media/image25.jpg"/><Relationship Id="rId10" Type="http://schemas.openxmlformats.org/officeDocument/2006/relationships/image" Target="../media/image27.jpg"/><Relationship Id="rId13" Type="http://schemas.openxmlformats.org/officeDocument/2006/relationships/image" Target="../media/image32.jpg"/><Relationship Id="rId12" Type="http://schemas.openxmlformats.org/officeDocument/2006/relationships/image" Target="../media/image31.jp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0.jpg"/><Relationship Id="rId9" Type="http://schemas.openxmlformats.org/officeDocument/2006/relationships/image" Target="../media/image14.jpg"/><Relationship Id="rId14" Type="http://schemas.openxmlformats.org/officeDocument/2006/relationships/image" Target="../media/image29.jpg"/><Relationship Id="rId5" Type="http://schemas.openxmlformats.org/officeDocument/2006/relationships/image" Target="../media/image26.jpg"/><Relationship Id="rId6" Type="http://schemas.openxmlformats.org/officeDocument/2006/relationships/image" Target="../media/image28.jpg"/><Relationship Id="rId7" Type="http://schemas.openxmlformats.org/officeDocument/2006/relationships/image" Target="../media/image30.jpg"/><Relationship Id="rId8"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7044525" y="2571750"/>
            <a:ext cx="1890300" cy="2330151"/>
          </a:xfrm>
          <a:prstGeom prst="rect">
            <a:avLst/>
          </a:prstGeom>
          <a:noFill/>
          <a:ln>
            <a:noFill/>
          </a:ln>
        </p:spPr>
      </p:pic>
      <p:sp>
        <p:nvSpPr>
          <p:cNvPr id="66" name="Google Shape;66;p15"/>
          <p:cNvSpPr txBox="1"/>
          <p:nvPr/>
        </p:nvSpPr>
        <p:spPr>
          <a:xfrm>
            <a:off x="2307000" y="1085450"/>
            <a:ext cx="4530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FFFFFF"/>
                </a:solidFill>
                <a:latin typeface="Shadows Into Light"/>
                <a:ea typeface="Shadows Into Light"/>
                <a:cs typeface="Shadows Into Light"/>
                <a:sym typeface="Shadows Into Light"/>
              </a:rPr>
              <a:t>Ronald Harvey Kindergarten</a:t>
            </a:r>
            <a:endParaRPr b="1" sz="6000">
              <a:solidFill>
                <a:srgbClr val="FFFFFF"/>
              </a:solidFill>
              <a:latin typeface="Shadows Into Light"/>
              <a:ea typeface="Shadows Into Light"/>
              <a:cs typeface="Shadows Into Light"/>
              <a:sym typeface="Shadows In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nvSpPr>
        <p:spPr>
          <a:xfrm>
            <a:off x="476850"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Families As Partners</a:t>
            </a:r>
            <a:endParaRPr b="1" sz="4000">
              <a:solidFill>
                <a:srgbClr val="FFFFFF"/>
              </a:solidFill>
              <a:latin typeface="Shadows Into Light Two"/>
              <a:ea typeface="Shadows Into Light Two"/>
              <a:cs typeface="Shadows Into Light Two"/>
              <a:sym typeface="Shadows Into Light Two"/>
            </a:endParaRPr>
          </a:p>
        </p:txBody>
      </p:sp>
      <p:sp>
        <p:nvSpPr>
          <p:cNvPr id="161" name="Google Shape;161;p24"/>
          <p:cNvSpPr txBox="1"/>
          <p:nvPr/>
        </p:nvSpPr>
        <p:spPr>
          <a:xfrm>
            <a:off x="306900" y="680500"/>
            <a:ext cx="8530200" cy="426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There are many opportunities throughout the school year to partner in the classroom, on field trips or with take home projects. </a:t>
            </a:r>
            <a:endParaRPr sz="24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These may include: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120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Kindercooking</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Scrapbooks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Mystery Readers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Theme Based Projects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Sharing Expertise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Playdough</a:t>
            </a:r>
            <a:endParaRPr sz="2400">
              <a:solidFill>
                <a:srgbClr val="FFFFFF"/>
              </a:solidFill>
              <a:latin typeface="Patrick Hand"/>
              <a:ea typeface="Patrick Hand"/>
              <a:cs typeface="Patrick Hand"/>
              <a:sym typeface="Patrick Hand"/>
            </a:endParaRPr>
          </a:p>
        </p:txBody>
      </p:sp>
      <p:pic>
        <p:nvPicPr>
          <p:cNvPr id="162" name="Google Shape;162;p24"/>
          <p:cNvPicPr preferRelativeResize="0"/>
          <p:nvPr/>
        </p:nvPicPr>
        <p:blipFill>
          <a:blip r:embed="rId3">
            <a:alphaModFix/>
          </a:blip>
          <a:stretch>
            <a:fillRect/>
          </a:stretch>
        </p:blipFill>
        <p:spPr>
          <a:xfrm>
            <a:off x="8308450" y="4132075"/>
            <a:ext cx="748200" cy="922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nvSpPr>
        <p:spPr>
          <a:xfrm>
            <a:off x="341675" y="109125"/>
            <a:ext cx="81903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700">
                <a:solidFill>
                  <a:srgbClr val="FFFFFF"/>
                </a:solidFill>
                <a:latin typeface="Shadows Into Light Two"/>
                <a:ea typeface="Shadows Into Light Two"/>
                <a:cs typeface="Shadows Into Light Two"/>
                <a:sym typeface="Shadows Into Light Two"/>
              </a:rPr>
              <a:t>Before and After School Care</a:t>
            </a:r>
            <a:endParaRPr b="1" sz="3700">
              <a:solidFill>
                <a:srgbClr val="FFFFFF"/>
              </a:solidFill>
              <a:latin typeface="Shadows Into Light Two"/>
              <a:ea typeface="Shadows Into Light Two"/>
              <a:cs typeface="Shadows Into Light Two"/>
              <a:sym typeface="Shadows Into Light Two"/>
            </a:endParaRPr>
          </a:p>
        </p:txBody>
      </p:sp>
      <p:sp>
        <p:nvSpPr>
          <p:cNvPr id="168" name="Google Shape;168;p25"/>
          <p:cNvSpPr txBox="1"/>
          <p:nvPr/>
        </p:nvSpPr>
        <p:spPr>
          <a:xfrm>
            <a:off x="859950" y="1011900"/>
            <a:ext cx="7185300" cy="94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300">
                <a:solidFill>
                  <a:srgbClr val="FFFFFF"/>
                </a:solidFill>
                <a:latin typeface="Patrick Hand"/>
                <a:ea typeface="Patrick Hand"/>
                <a:cs typeface="Patrick Hand"/>
                <a:sym typeface="Patrick Hand"/>
              </a:rPr>
              <a:t>At Ronald Harvey there is out of school care provided by SIGIS Childcare Society. Visit their </a:t>
            </a:r>
            <a:r>
              <a:rPr lang="en" sz="2300" u="sng">
                <a:solidFill>
                  <a:schemeClr val="hlink"/>
                </a:solidFill>
                <a:latin typeface="Patrick Hand"/>
                <a:ea typeface="Patrick Hand"/>
                <a:cs typeface="Patrick Hand"/>
                <a:sym typeface="Patrick Hand"/>
                <a:hlinkClick r:id="rId3"/>
              </a:rPr>
              <a:t>website</a:t>
            </a:r>
            <a:r>
              <a:rPr lang="en" sz="2300">
                <a:solidFill>
                  <a:srgbClr val="FFFFFF"/>
                </a:solidFill>
                <a:latin typeface="Patrick Hand"/>
                <a:ea typeface="Patrick Hand"/>
                <a:cs typeface="Patrick Hand"/>
                <a:sym typeface="Patrick Hand"/>
              </a:rPr>
              <a:t> for more information. </a:t>
            </a:r>
            <a:r>
              <a:rPr lang="en" sz="2300">
                <a:solidFill>
                  <a:schemeClr val="dk1"/>
                </a:solidFill>
                <a:latin typeface="Patrick Hand"/>
                <a:ea typeface="Patrick Hand"/>
                <a:cs typeface="Patrick Hand"/>
                <a:sym typeface="Patrick Hand"/>
              </a:rPr>
              <a:t>  </a:t>
            </a:r>
            <a:endParaRPr sz="1600">
              <a:latin typeface="Patrick Hand"/>
              <a:ea typeface="Patrick Hand"/>
              <a:cs typeface="Patrick Hand"/>
              <a:sym typeface="Patrick Hand"/>
            </a:endParaRPr>
          </a:p>
        </p:txBody>
      </p:sp>
      <p:pic>
        <p:nvPicPr>
          <p:cNvPr id="169" name="Google Shape;169;p25"/>
          <p:cNvPicPr preferRelativeResize="0"/>
          <p:nvPr/>
        </p:nvPicPr>
        <p:blipFill>
          <a:blip r:embed="rId4">
            <a:alphaModFix/>
          </a:blip>
          <a:stretch>
            <a:fillRect/>
          </a:stretch>
        </p:blipFill>
        <p:spPr>
          <a:xfrm>
            <a:off x="7060225" y="2571750"/>
            <a:ext cx="1890300" cy="2330151"/>
          </a:xfrm>
          <a:prstGeom prst="rect">
            <a:avLst/>
          </a:prstGeom>
          <a:noFill/>
          <a:ln>
            <a:noFill/>
          </a:ln>
        </p:spPr>
      </p:pic>
      <p:pic>
        <p:nvPicPr>
          <p:cNvPr id="170" name="Google Shape;170;p25">
            <a:hlinkClick r:id="rId5"/>
          </p:cNvPr>
          <p:cNvPicPr preferRelativeResize="0"/>
          <p:nvPr/>
        </p:nvPicPr>
        <p:blipFill>
          <a:blip r:embed="rId6">
            <a:alphaModFix/>
          </a:blip>
          <a:stretch>
            <a:fillRect/>
          </a:stretch>
        </p:blipFill>
        <p:spPr>
          <a:xfrm>
            <a:off x="3002475" y="2433025"/>
            <a:ext cx="3009900" cy="152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nvSpPr>
        <p:spPr>
          <a:xfrm>
            <a:off x="325950" y="5475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Transportation</a:t>
            </a:r>
            <a:endParaRPr b="1" sz="4000">
              <a:solidFill>
                <a:srgbClr val="FFFFFF"/>
              </a:solidFill>
              <a:latin typeface="Shadows Into Light Two"/>
              <a:ea typeface="Shadows Into Light Two"/>
              <a:cs typeface="Shadows Into Light Two"/>
              <a:sym typeface="Shadows Into Light Two"/>
            </a:endParaRPr>
          </a:p>
        </p:txBody>
      </p:sp>
      <p:sp>
        <p:nvSpPr>
          <p:cNvPr id="176" name="Google Shape;176;p26"/>
          <p:cNvSpPr txBox="1"/>
          <p:nvPr/>
        </p:nvSpPr>
        <p:spPr>
          <a:xfrm>
            <a:off x="351150" y="965075"/>
            <a:ext cx="8441700" cy="106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200">
                <a:solidFill>
                  <a:schemeClr val="lt1"/>
                </a:solidFill>
                <a:latin typeface="Patrick Hand"/>
                <a:ea typeface="Patrick Hand"/>
                <a:cs typeface="Patrick Hand"/>
                <a:sym typeface="Patrick Hand"/>
              </a:rPr>
              <a:t>Bussing may be available for your child. Please contact district office at</a:t>
            </a:r>
            <a:endParaRPr sz="2200">
              <a:solidFill>
                <a:schemeClr val="lt1"/>
              </a:solidFill>
              <a:latin typeface="Patrick Hand"/>
              <a:ea typeface="Patrick Hand"/>
              <a:cs typeface="Patrick Hand"/>
              <a:sym typeface="Patrick Hand"/>
            </a:endParaRPr>
          </a:p>
          <a:p>
            <a:pPr indent="0" lvl="0" marL="0" rtl="0" algn="ctr">
              <a:lnSpc>
                <a:spcPct val="115000"/>
              </a:lnSpc>
              <a:spcBef>
                <a:spcPts val="1200"/>
              </a:spcBef>
              <a:spcAft>
                <a:spcPts val="1200"/>
              </a:spcAft>
              <a:buClr>
                <a:schemeClr val="dk1"/>
              </a:buClr>
              <a:buSzPts val="1100"/>
              <a:buFont typeface="Arial"/>
              <a:buNone/>
            </a:pPr>
            <a:r>
              <a:rPr lang="en" sz="2200">
                <a:solidFill>
                  <a:schemeClr val="lt1"/>
                </a:solidFill>
                <a:latin typeface="Patrick Hand"/>
                <a:ea typeface="Patrick Hand"/>
                <a:cs typeface="Patrick Hand"/>
                <a:sym typeface="Patrick Hand"/>
              </a:rPr>
              <a:t> (780) 460-3712, ask for transportation, or click on the bus to get to their link!</a:t>
            </a:r>
            <a:endParaRPr sz="2200">
              <a:solidFill>
                <a:schemeClr val="dk1"/>
              </a:solidFill>
              <a:latin typeface="Patrick Hand"/>
              <a:ea typeface="Patrick Hand"/>
              <a:cs typeface="Patrick Hand"/>
              <a:sym typeface="Patrick Hand"/>
            </a:endParaRPr>
          </a:p>
        </p:txBody>
      </p:sp>
      <p:pic>
        <p:nvPicPr>
          <p:cNvPr id="177" name="Google Shape;177;p26"/>
          <p:cNvPicPr preferRelativeResize="0"/>
          <p:nvPr/>
        </p:nvPicPr>
        <p:blipFill>
          <a:blip r:embed="rId3">
            <a:alphaModFix/>
          </a:blip>
          <a:stretch>
            <a:fillRect/>
          </a:stretch>
        </p:blipFill>
        <p:spPr>
          <a:xfrm>
            <a:off x="7644700" y="3288900"/>
            <a:ext cx="1455026" cy="1793600"/>
          </a:xfrm>
          <a:prstGeom prst="rect">
            <a:avLst/>
          </a:prstGeom>
          <a:noFill/>
          <a:ln>
            <a:noFill/>
          </a:ln>
        </p:spPr>
      </p:pic>
      <p:pic>
        <p:nvPicPr>
          <p:cNvPr id="178" name="Google Shape;178;p26">
            <a:hlinkClick r:id="rId4"/>
          </p:cNvPr>
          <p:cNvPicPr preferRelativeResize="0"/>
          <p:nvPr/>
        </p:nvPicPr>
        <p:blipFill>
          <a:blip r:embed="rId5">
            <a:alphaModFix/>
          </a:blip>
          <a:stretch>
            <a:fillRect/>
          </a:stretch>
        </p:blipFill>
        <p:spPr>
          <a:xfrm>
            <a:off x="2670275" y="2040700"/>
            <a:ext cx="3501650" cy="26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nvSpPr>
        <p:spPr>
          <a:xfrm>
            <a:off x="357450" y="21150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Next Steps</a:t>
            </a:r>
            <a:endParaRPr b="1" sz="4000">
              <a:solidFill>
                <a:srgbClr val="FFFFFF"/>
              </a:solidFill>
              <a:latin typeface="Shadows Into Light Two"/>
              <a:ea typeface="Shadows Into Light Two"/>
              <a:cs typeface="Shadows Into Light Two"/>
              <a:sym typeface="Shadows Into Light Two"/>
            </a:endParaRPr>
          </a:p>
        </p:txBody>
      </p:sp>
      <p:sp>
        <p:nvSpPr>
          <p:cNvPr id="184" name="Google Shape;184;p27"/>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85" name="Google Shape;185;p27"/>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186" name="Google Shape;186;p27"/>
          <p:cNvSpPr txBox="1"/>
          <p:nvPr/>
        </p:nvSpPr>
        <p:spPr>
          <a:xfrm>
            <a:off x="351150" y="1188175"/>
            <a:ext cx="8441700" cy="3514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a:solidFill>
                  <a:srgbClr val="FFFFFF"/>
                </a:solidFill>
                <a:latin typeface="Patrick Hand"/>
                <a:ea typeface="Patrick Hand"/>
                <a:cs typeface="Patrick Hand"/>
                <a:sym typeface="Patrick Hand"/>
              </a:rPr>
              <a:t>Test Drive - </a:t>
            </a:r>
            <a:r>
              <a:rPr lang="en" sz="1800">
                <a:solidFill>
                  <a:srgbClr val="FFFFFF"/>
                </a:solidFill>
                <a:latin typeface="Patrick Hand"/>
                <a:ea typeface="Patrick Hand"/>
                <a:cs typeface="Patrick Hand"/>
                <a:sym typeface="Patrick Hand"/>
              </a:rPr>
              <a:t>Wednesday, May 3 </a:t>
            </a:r>
            <a:endParaRPr sz="18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Registration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Email in the Summer</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Small Group Orientation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1800">
                <a:solidFill>
                  <a:srgbClr val="FFFFFF"/>
                </a:solidFill>
                <a:latin typeface="Patrick Hand"/>
                <a:ea typeface="Patrick Hand"/>
                <a:cs typeface="Patrick Hand"/>
                <a:sym typeface="Patrick Hand"/>
              </a:rPr>
              <a:t>Thursday, August 31</a:t>
            </a:r>
            <a:endParaRPr sz="18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1800">
                <a:solidFill>
                  <a:srgbClr val="FFFFFF"/>
                </a:solidFill>
                <a:latin typeface="Patrick Hand"/>
                <a:ea typeface="Patrick Hand"/>
                <a:cs typeface="Patrick Hand"/>
                <a:sym typeface="Patrick Hand"/>
              </a:rPr>
              <a:t>Friday, September 1</a:t>
            </a:r>
            <a:endParaRPr sz="18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1200"/>
              </a:spcAft>
              <a:buNone/>
            </a:pPr>
            <a:r>
              <a:rPr lang="en" sz="1800">
                <a:solidFill>
                  <a:srgbClr val="FFFFFF"/>
                </a:solidFill>
                <a:latin typeface="Patrick Hand"/>
                <a:ea typeface="Patrick Hand"/>
                <a:cs typeface="Patrick Hand"/>
                <a:sym typeface="Patrick Hand"/>
              </a:rPr>
              <a:t>Tuesday, September 5</a:t>
            </a:r>
            <a:endParaRPr sz="1800">
              <a:solidFill>
                <a:srgbClr val="FFFFFF"/>
              </a:solidFill>
              <a:latin typeface="Patrick Hand"/>
              <a:ea typeface="Patrick Hand"/>
              <a:cs typeface="Patrick Hand"/>
              <a:sym typeface="Patrick Ha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nvSpPr>
        <p:spPr>
          <a:xfrm>
            <a:off x="1451150" y="63400"/>
            <a:ext cx="5977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Readiness</a:t>
            </a:r>
            <a:endParaRPr b="1" sz="4000">
              <a:solidFill>
                <a:srgbClr val="FFFFFF"/>
              </a:solidFill>
              <a:latin typeface="Shadows Into Light Two"/>
              <a:ea typeface="Shadows Into Light Two"/>
              <a:cs typeface="Shadows Into Light Two"/>
              <a:sym typeface="Shadows Into Light Two"/>
            </a:endParaRPr>
          </a:p>
        </p:txBody>
      </p:sp>
      <p:pic>
        <p:nvPicPr>
          <p:cNvPr descr="Parents can help prepare their children for Kindergarten. Find out how!" id="192" name="Google Shape;192;p28" title="Preparing your child for Kindergarten">
            <a:hlinkClick r:id="rId3"/>
          </p:cNvPr>
          <p:cNvPicPr preferRelativeResize="0"/>
          <p:nvPr/>
        </p:nvPicPr>
        <p:blipFill>
          <a:blip r:embed="rId4">
            <a:alphaModFix/>
          </a:blip>
          <a:stretch>
            <a:fillRect/>
          </a:stretch>
        </p:blipFill>
        <p:spPr>
          <a:xfrm>
            <a:off x="1660176" y="802300"/>
            <a:ext cx="5559150" cy="4169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nvSpPr>
        <p:spPr>
          <a:xfrm>
            <a:off x="476850" y="-596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Supports</a:t>
            </a:r>
            <a:endParaRPr b="1" sz="4000">
              <a:solidFill>
                <a:srgbClr val="FFFFFF"/>
              </a:solidFill>
              <a:latin typeface="Shadows Into Light Two"/>
              <a:ea typeface="Shadows Into Light Two"/>
              <a:cs typeface="Shadows Into Light Two"/>
              <a:sym typeface="Shadows Into Light Two"/>
            </a:endParaRPr>
          </a:p>
        </p:txBody>
      </p:sp>
      <p:pic>
        <p:nvPicPr>
          <p:cNvPr descr="Learn more about how inclusive learning works in St. Albert Public Schools and what it can mean for your child." id="198" name="Google Shape;198;p29" title="Inclusive Learning">
            <a:hlinkClick r:id="rId3"/>
          </p:cNvPr>
          <p:cNvPicPr preferRelativeResize="0"/>
          <p:nvPr/>
        </p:nvPicPr>
        <p:blipFill>
          <a:blip r:embed="rId4">
            <a:alphaModFix/>
          </a:blip>
          <a:stretch>
            <a:fillRect/>
          </a:stretch>
        </p:blipFill>
        <p:spPr>
          <a:xfrm>
            <a:off x="1733476" y="740775"/>
            <a:ext cx="5677050" cy="425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nvSpPr>
        <p:spPr>
          <a:xfrm>
            <a:off x="476850" y="0"/>
            <a:ext cx="8190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FFFF"/>
                </a:solidFill>
                <a:latin typeface="Shadows Into Light Two"/>
                <a:ea typeface="Shadows Into Light Two"/>
                <a:cs typeface="Shadows Into Light Two"/>
                <a:sym typeface="Shadows Into Light Two"/>
              </a:rPr>
              <a:t>Please contact us with any questions you may have!</a:t>
            </a:r>
            <a:endParaRPr b="1" sz="2700">
              <a:solidFill>
                <a:srgbClr val="FFFFFF"/>
              </a:solidFill>
              <a:latin typeface="Shadows Into Light Two"/>
              <a:ea typeface="Shadows Into Light Two"/>
              <a:cs typeface="Shadows Into Light Two"/>
              <a:sym typeface="Shadows Into Light Two"/>
            </a:endParaRPr>
          </a:p>
        </p:txBody>
      </p:sp>
      <p:sp>
        <p:nvSpPr>
          <p:cNvPr id="204" name="Google Shape;204;p30"/>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205" name="Google Shape;205;p30"/>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206" name="Google Shape;206;p30"/>
          <p:cNvSpPr txBox="1"/>
          <p:nvPr/>
        </p:nvSpPr>
        <p:spPr>
          <a:xfrm>
            <a:off x="231750" y="600300"/>
            <a:ext cx="8441700" cy="7142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300">
                <a:solidFill>
                  <a:srgbClr val="FFFFFF"/>
                </a:solidFill>
                <a:latin typeface="Patrick Hand"/>
                <a:ea typeface="Patrick Hand"/>
                <a:cs typeface="Patrick Hand"/>
                <a:sym typeface="Patrick Hand"/>
              </a:rPr>
              <a:t>School Phone: 780-459-5541</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Sue Anderson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4"/>
              </a:rPr>
              <a:t>susan.anderson@spschools.org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Kelly Hauptman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5"/>
              </a:rPr>
              <a:t>kelly.hauptman@spschools.org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Megan Sneddon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6"/>
              </a:rPr>
              <a:t>megan.sneddon@spschools.org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Kim Miller</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7"/>
              </a:rPr>
              <a:t>kimberley.miller@spschools.org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1200"/>
              </a:spcAft>
              <a:buNone/>
            </a:pPr>
            <a:r>
              <a:t/>
            </a:r>
            <a:endParaRPr sz="2300">
              <a:solidFill>
                <a:srgbClr val="FFFFFF"/>
              </a:solidFill>
              <a:latin typeface="Patrick Hand"/>
              <a:ea typeface="Patrick Hand"/>
              <a:cs typeface="Patrick Hand"/>
              <a:sym typeface="Patrick H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nvSpPr>
        <p:spPr>
          <a:xfrm>
            <a:off x="235700" y="109450"/>
            <a:ext cx="848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FFFFFF"/>
                </a:solidFill>
                <a:latin typeface="Shadows Into Light"/>
                <a:ea typeface="Shadows Into Light"/>
                <a:cs typeface="Shadows Into Light"/>
                <a:sym typeface="Shadows Into Light"/>
              </a:rPr>
              <a:t>We’d love to see you in the fall!</a:t>
            </a:r>
            <a:endParaRPr b="1" sz="3600">
              <a:solidFill>
                <a:srgbClr val="FFFFFF"/>
              </a:solidFill>
              <a:latin typeface="Shadows Into Light"/>
              <a:ea typeface="Shadows Into Light"/>
              <a:cs typeface="Shadows Into Light"/>
              <a:sym typeface="Shadows Into Light"/>
            </a:endParaRPr>
          </a:p>
        </p:txBody>
      </p:sp>
      <p:sp>
        <p:nvSpPr>
          <p:cNvPr id="212" name="Google Shape;212;p31"/>
          <p:cNvSpPr/>
          <p:nvPr/>
        </p:nvSpPr>
        <p:spPr>
          <a:xfrm>
            <a:off x="1825125" y="1012525"/>
            <a:ext cx="4832100" cy="1022700"/>
          </a:xfrm>
          <a:prstGeom prst="ribbon2">
            <a:avLst>
              <a:gd fmla="val 16667"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31"/>
          <p:cNvPicPr preferRelativeResize="0"/>
          <p:nvPr/>
        </p:nvPicPr>
        <p:blipFill rotWithShape="1">
          <a:blip r:embed="rId3">
            <a:alphaModFix/>
          </a:blip>
          <a:srcRect b="12803" l="17607" r="22378" t="14984"/>
          <a:stretch/>
        </p:blipFill>
        <p:spPr>
          <a:xfrm>
            <a:off x="2882988" y="1012525"/>
            <a:ext cx="2611675" cy="3873949"/>
          </a:xfrm>
          <a:prstGeom prst="rect">
            <a:avLst/>
          </a:prstGeom>
          <a:noFill/>
          <a:ln>
            <a:noFill/>
          </a:ln>
        </p:spPr>
      </p:pic>
      <p:sp>
        <p:nvSpPr>
          <p:cNvPr id="214" name="Google Shape;214;p31">
            <a:hlinkClick r:id="rId4"/>
          </p:cNvPr>
          <p:cNvSpPr/>
          <p:nvPr/>
        </p:nvSpPr>
        <p:spPr>
          <a:xfrm>
            <a:off x="6257575" y="3852775"/>
            <a:ext cx="2084700" cy="609000"/>
          </a:xfrm>
          <a:prstGeom prst="flowChartAlternateProcess">
            <a:avLst/>
          </a:prstGeom>
          <a:solidFill>
            <a:srgbClr val="D9D9D9"/>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5200C"/>
                </a:solidFill>
                <a:latin typeface="Shadows Into Light"/>
                <a:ea typeface="Shadows Into Light"/>
                <a:cs typeface="Shadows Into Light"/>
                <a:sym typeface="Shadows Into Light"/>
              </a:rPr>
              <a:t>Register Now!</a:t>
            </a:r>
            <a:endParaRPr b="1" sz="2400">
              <a:solidFill>
                <a:srgbClr val="85200C"/>
              </a:solidFill>
              <a:latin typeface="Shadows Into Light"/>
              <a:ea typeface="Shadows Into Light"/>
              <a:cs typeface="Shadows Into Light"/>
              <a:sym typeface="Shadows In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nvSpPr>
        <p:spPr>
          <a:xfrm>
            <a:off x="476850" y="18900"/>
            <a:ext cx="81903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A Tour of Ronald Harvey School &amp; </a:t>
            </a:r>
            <a:endParaRPr b="1" sz="4000">
              <a:solidFill>
                <a:srgbClr val="FFFFFF"/>
              </a:solidFill>
              <a:latin typeface="Shadows Into Light Two"/>
              <a:ea typeface="Shadows Into Light Two"/>
              <a:cs typeface="Shadows Into Light Two"/>
              <a:sym typeface="Shadows Into Light Two"/>
            </a:endParaRPr>
          </a:p>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 Our Kindergarten Program</a:t>
            </a:r>
            <a:endParaRPr b="1" sz="4000">
              <a:solidFill>
                <a:srgbClr val="FFFFFF"/>
              </a:solidFill>
              <a:latin typeface="Shadows Into Light Two"/>
              <a:ea typeface="Shadows Into Light Two"/>
              <a:cs typeface="Shadows Into Light Two"/>
              <a:sym typeface="Shadows Into Light Two"/>
            </a:endParaRPr>
          </a:p>
        </p:txBody>
      </p:sp>
      <p:pic>
        <p:nvPicPr>
          <p:cNvPr id="72" name="Google Shape;72;p16" title="Kinder 2022 Open House.mov">
            <a:hlinkClick r:id="rId3"/>
          </p:cNvPr>
          <p:cNvPicPr preferRelativeResize="0"/>
          <p:nvPr/>
        </p:nvPicPr>
        <p:blipFill>
          <a:blip r:embed="rId4">
            <a:alphaModFix/>
          </a:blip>
          <a:stretch>
            <a:fillRect/>
          </a:stretch>
        </p:blipFill>
        <p:spPr>
          <a:xfrm>
            <a:off x="2019334" y="1399700"/>
            <a:ext cx="5105329" cy="366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nvSpPr>
        <p:spPr>
          <a:xfrm>
            <a:off x="341675" y="415400"/>
            <a:ext cx="81903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How old does my child need to be to register </a:t>
            </a:r>
            <a:r>
              <a:rPr b="1" lang="en" sz="4000">
                <a:solidFill>
                  <a:srgbClr val="FFFFFF"/>
                </a:solidFill>
                <a:latin typeface="Shadows Into Light Two"/>
                <a:ea typeface="Shadows Into Light Two"/>
                <a:cs typeface="Shadows Into Light Two"/>
                <a:sym typeface="Shadows Into Light Two"/>
              </a:rPr>
              <a:t>for kindergarten? </a:t>
            </a:r>
            <a:endParaRPr b="1" sz="4000">
              <a:solidFill>
                <a:srgbClr val="FFFFFF"/>
              </a:solidFill>
              <a:latin typeface="Shadows Into Light Two"/>
              <a:ea typeface="Shadows Into Light Two"/>
              <a:cs typeface="Shadows Into Light Two"/>
              <a:sym typeface="Shadows Into Light Two"/>
            </a:endParaRPr>
          </a:p>
        </p:txBody>
      </p:sp>
      <p:sp>
        <p:nvSpPr>
          <p:cNvPr id="78" name="Google Shape;78;p17"/>
          <p:cNvSpPr txBox="1"/>
          <p:nvPr/>
        </p:nvSpPr>
        <p:spPr>
          <a:xfrm>
            <a:off x="1285225" y="2073775"/>
            <a:ext cx="5775000" cy="249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500">
                <a:solidFill>
                  <a:srgbClr val="FFFFFF"/>
                </a:solidFill>
                <a:latin typeface="Patrick Hand"/>
                <a:ea typeface="Patrick Hand"/>
                <a:cs typeface="Patrick Hand"/>
                <a:sym typeface="Patrick Hand"/>
              </a:rPr>
              <a:t>2023/2024 School Year</a:t>
            </a:r>
            <a:endParaRPr sz="25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rPr lang="en" sz="2500">
                <a:solidFill>
                  <a:schemeClr val="lt1"/>
                </a:solidFill>
                <a:latin typeface="Patrick Hand"/>
                <a:ea typeface="Patrick Hand"/>
                <a:cs typeface="Patrick Hand"/>
                <a:sym typeface="Patrick Hand"/>
              </a:rPr>
              <a:t>Children must be at least 4 yrs 8 months of age but less than 6 years of age on Sept. 1, 2023 to register for Kindergarten.  (They must turn 5 on or by Dec. 31, 2023)</a:t>
            </a:r>
            <a:endParaRPr sz="2500">
              <a:solidFill>
                <a:schemeClr val="lt1"/>
              </a:solidFill>
              <a:latin typeface="Patrick Hand"/>
              <a:ea typeface="Patrick Hand"/>
              <a:cs typeface="Patrick Hand"/>
              <a:sym typeface="Patrick Hand"/>
            </a:endParaRPr>
          </a:p>
        </p:txBody>
      </p:sp>
      <p:pic>
        <p:nvPicPr>
          <p:cNvPr id="79" name="Google Shape;79;p17"/>
          <p:cNvPicPr preferRelativeResize="0"/>
          <p:nvPr/>
        </p:nvPicPr>
        <p:blipFill>
          <a:blip r:embed="rId3">
            <a:alphaModFix/>
          </a:blip>
          <a:stretch>
            <a:fillRect/>
          </a:stretch>
        </p:blipFill>
        <p:spPr>
          <a:xfrm>
            <a:off x="7060225" y="2571750"/>
            <a:ext cx="1890300" cy="2330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nvSpPr>
        <p:spPr>
          <a:xfrm>
            <a:off x="267575" y="-48925"/>
            <a:ext cx="81903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solidFill>
                  <a:srgbClr val="FFFFFF"/>
                </a:solidFill>
                <a:latin typeface="Shadows Into Light Two"/>
                <a:ea typeface="Shadows Into Light Two"/>
                <a:cs typeface="Shadows Into Light Two"/>
                <a:sym typeface="Shadows Into Light Two"/>
              </a:rPr>
              <a:t>Kindergarten Learning</a:t>
            </a:r>
            <a:endParaRPr b="1" sz="3800">
              <a:solidFill>
                <a:srgbClr val="FFFFFF"/>
              </a:solidFill>
              <a:latin typeface="Shadows Into Light Two"/>
              <a:ea typeface="Shadows Into Light Two"/>
              <a:cs typeface="Shadows Into Light Two"/>
              <a:sym typeface="Shadows Into Light Two"/>
            </a:endParaRPr>
          </a:p>
        </p:txBody>
      </p:sp>
      <p:sp>
        <p:nvSpPr>
          <p:cNvPr id="85" name="Google Shape;85;p18"/>
          <p:cNvSpPr txBox="1"/>
          <p:nvPr/>
        </p:nvSpPr>
        <p:spPr>
          <a:xfrm>
            <a:off x="1394375" y="917900"/>
            <a:ext cx="537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sp>
        <p:nvSpPr>
          <p:cNvPr id="86" name="Google Shape;86;p18"/>
          <p:cNvSpPr/>
          <p:nvPr/>
        </p:nvSpPr>
        <p:spPr>
          <a:xfrm>
            <a:off x="1264175" y="276060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Child Development</a:t>
            </a:r>
            <a:endParaRPr b="1" sz="800">
              <a:solidFill>
                <a:srgbClr val="FFFFFF"/>
              </a:solidFill>
              <a:latin typeface="Comic Sans MS"/>
              <a:ea typeface="Comic Sans MS"/>
              <a:cs typeface="Comic Sans MS"/>
              <a:sym typeface="Comic Sans MS"/>
            </a:endParaRPr>
          </a:p>
        </p:txBody>
      </p:sp>
      <p:sp>
        <p:nvSpPr>
          <p:cNvPr id="87" name="Google Shape;87;p18"/>
          <p:cNvSpPr/>
          <p:nvPr/>
        </p:nvSpPr>
        <p:spPr>
          <a:xfrm>
            <a:off x="387850" y="20437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a:t>
            </a:r>
            <a:endParaRPr b="1" sz="8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 Literacy</a:t>
            </a:r>
            <a:endParaRPr b="1" sz="800">
              <a:solidFill>
                <a:srgbClr val="FFFFFF"/>
              </a:solidFill>
              <a:latin typeface="Comic Sans MS"/>
              <a:ea typeface="Comic Sans MS"/>
              <a:cs typeface="Comic Sans MS"/>
              <a:sym typeface="Comic Sans MS"/>
            </a:endParaRPr>
          </a:p>
        </p:txBody>
      </p:sp>
      <p:sp>
        <p:nvSpPr>
          <p:cNvPr id="88" name="Google Shape;88;p18"/>
          <p:cNvSpPr/>
          <p:nvPr/>
        </p:nvSpPr>
        <p:spPr>
          <a:xfrm>
            <a:off x="1264175" y="16435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 Numeracy</a:t>
            </a:r>
            <a:endParaRPr b="1" sz="800">
              <a:solidFill>
                <a:srgbClr val="FFFFFF"/>
              </a:solidFill>
              <a:latin typeface="Comic Sans MS"/>
              <a:ea typeface="Comic Sans MS"/>
              <a:cs typeface="Comic Sans MS"/>
              <a:sym typeface="Comic Sans MS"/>
            </a:endParaRPr>
          </a:p>
        </p:txBody>
      </p:sp>
      <p:sp>
        <p:nvSpPr>
          <p:cNvPr id="89" name="Google Shape;89;p18"/>
          <p:cNvSpPr/>
          <p:nvPr/>
        </p:nvSpPr>
        <p:spPr>
          <a:xfrm>
            <a:off x="2184750" y="208962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Citizenship &amp; Identity</a:t>
            </a:r>
            <a:endParaRPr b="1" sz="800">
              <a:solidFill>
                <a:srgbClr val="FFFFFF"/>
              </a:solidFill>
              <a:latin typeface="Comic Sans MS"/>
              <a:ea typeface="Comic Sans MS"/>
              <a:cs typeface="Comic Sans MS"/>
              <a:sym typeface="Comic Sans MS"/>
            </a:endParaRPr>
          </a:p>
        </p:txBody>
      </p:sp>
      <p:sp>
        <p:nvSpPr>
          <p:cNvPr id="90" name="Google Shape;90;p18"/>
          <p:cNvSpPr/>
          <p:nvPr/>
        </p:nvSpPr>
        <p:spPr>
          <a:xfrm>
            <a:off x="2360200" y="302735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Environment &amp; Community Awareness</a:t>
            </a:r>
            <a:endParaRPr b="1" sz="800">
              <a:solidFill>
                <a:srgbClr val="FFFFFF"/>
              </a:solidFill>
              <a:latin typeface="Comic Sans MS"/>
              <a:ea typeface="Comic Sans MS"/>
              <a:cs typeface="Comic Sans MS"/>
              <a:sym typeface="Comic Sans MS"/>
            </a:endParaRPr>
          </a:p>
        </p:txBody>
      </p:sp>
      <p:sp>
        <p:nvSpPr>
          <p:cNvPr id="91" name="Google Shape;91;p18"/>
          <p:cNvSpPr/>
          <p:nvPr/>
        </p:nvSpPr>
        <p:spPr>
          <a:xfrm>
            <a:off x="17506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Personal &amp; Social Responsibility</a:t>
            </a:r>
            <a:endParaRPr b="1" sz="800">
              <a:solidFill>
                <a:srgbClr val="FFFFFF"/>
              </a:solidFill>
              <a:latin typeface="Comic Sans MS"/>
              <a:ea typeface="Comic Sans MS"/>
              <a:cs typeface="Comic Sans MS"/>
              <a:sym typeface="Comic Sans MS"/>
            </a:endParaRPr>
          </a:p>
        </p:txBody>
      </p:sp>
      <p:sp>
        <p:nvSpPr>
          <p:cNvPr id="92" name="Google Shape;92;p18"/>
          <p:cNvSpPr/>
          <p:nvPr/>
        </p:nvSpPr>
        <p:spPr>
          <a:xfrm>
            <a:off x="7467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Physical Skills &amp; Well-being</a:t>
            </a:r>
            <a:endParaRPr b="1" sz="800">
              <a:solidFill>
                <a:srgbClr val="FFFFFF"/>
              </a:solidFill>
              <a:latin typeface="Comic Sans MS"/>
              <a:ea typeface="Comic Sans MS"/>
              <a:cs typeface="Comic Sans MS"/>
              <a:sym typeface="Comic Sans MS"/>
            </a:endParaRPr>
          </a:p>
        </p:txBody>
      </p:sp>
      <p:sp>
        <p:nvSpPr>
          <p:cNvPr id="93" name="Google Shape;93;p18"/>
          <p:cNvSpPr/>
          <p:nvPr/>
        </p:nvSpPr>
        <p:spPr>
          <a:xfrm>
            <a:off x="189375" y="28928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Creative Expression</a:t>
            </a:r>
            <a:endParaRPr b="1" sz="800">
              <a:solidFill>
                <a:srgbClr val="FFFFFF"/>
              </a:solidFill>
              <a:latin typeface="Comic Sans MS"/>
              <a:ea typeface="Comic Sans MS"/>
              <a:cs typeface="Comic Sans MS"/>
              <a:sym typeface="Comic Sans MS"/>
            </a:endParaRPr>
          </a:p>
        </p:txBody>
      </p:sp>
      <p:sp>
        <p:nvSpPr>
          <p:cNvPr id="94" name="Google Shape;94;p18"/>
          <p:cNvSpPr txBox="1"/>
          <p:nvPr/>
        </p:nvSpPr>
        <p:spPr>
          <a:xfrm>
            <a:off x="0" y="775275"/>
            <a:ext cx="3909900" cy="81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900">
                <a:solidFill>
                  <a:srgbClr val="FFFFFF"/>
                </a:solidFill>
                <a:latin typeface="Patrick Hand"/>
                <a:ea typeface="Patrick Hand"/>
                <a:cs typeface="Patrick Hand"/>
                <a:sym typeface="Patrick Hand"/>
              </a:rPr>
              <a:t>The kindergarten program is made up of seven areas of child development. </a:t>
            </a:r>
            <a:endParaRPr sz="1200">
              <a:latin typeface="Patrick Hand"/>
              <a:ea typeface="Patrick Hand"/>
              <a:cs typeface="Patrick Hand"/>
              <a:sym typeface="Patrick Hand"/>
            </a:endParaRPr>
          </a:p>
        </p:txBody>
      </p:sp>
      <p:sp>
        <p:nvSpPr>
          <p:cNvPr id="95" name="Google Shape;95;p18"/>
          <p:cNvSpPr txBox="1"/>
          <p:nvPr/>
        </p:nvSpPr>
        <p:spPr>
          <a:xfrm>
            <a:off x="4015350" y="1269925"/>
            <a:ext cx="4813800" cy="246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900">
                <a:solidFill>
                  <a:srgbClr val="FFFFFF"/>
                </a:solidFill>
                <a:latin typeface="Patrick Hand"/>
                <a:ea typeface="Patrick Hand"/>
                <a:cs typeface="Patrick Hand"/>
                <a:sym typeface="Patrick Hand"/>
              </a:rPr>
              <a:t>Visit LearnAlberta to explore these areas of development through their </a:t>
            </a:r>
            <a:endParaRPr sz="19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1200"/>
              </a:spcAft>
              <a:buNone/>
            </a:pPr>
            <a:r>
              <a:t/>
            </a:r>
            <a:endParaRPr sz="900"/>
          </a:p>
        </p:txBody>
      </p:sp>
      <p:pic>
        <p:nvPicPr>
          <p:cNvPr id="96" name="Google Shape;96;p18">
            <a:hlinkClick r:id="rId3"/>
          </p:cNvPr>
          <p:cNvPicPr preferRelativeResize="0"/>
          <p:nvPr/>
        </p:nvPicPr>
        <p:blipFill>
          <a:blip r:embed="rId4">
            <a:alphaModFix/>
          </a:blip>
          <a:stretch>
            <a:fillRect/>
          </a:stretch>
        </p:blipFill>
        <p:spPr>
          <a:xfrm>
            <a:off x="4781299" y="2043763"/>
            <a:ext cx="3281901" cy="7259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A Day in Kindergarten</a:t>
            </a:r>
            <a:endParaRPr b="1" sz="4000">
              <a:solidFill>
                <a:srgbClr val="FFFFFF"/>
              </a:solidFill>
              <a:latin typeface="Shadows Into Light Two"/>
              <a:ea typeface="Shadows Into Light Two"/>
              <a:cs typeface="Shadows Into Light Two"/>
              <a:sym typeface="Shadows Into Light Two"/>
            </a:endParaRPr>
          </a:p>
        </p:txBody>
      </p:sp>
      <p:sp>
        <p:nvSpPr>
          <p:cNvPr id="102" name="Google Shape;102;p19"/>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sp>
        <p:nvSpPr>
          <p:cNvPr id="103" name="Google Shape;103;p19"/>
          <p:cNvSpPr txBox="1"/>
          <p:nvPr/>
        </p:nvSpPr>
        <p:spPr>
          <a:xfrm>
            <a:off x="3760150" y="800400"/>
            <a:ext cx="4038300" cy="1251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Students engage in whole group, small group and one-on-one learning through structured and play based </a:t>
            </a:r>
            <a:r>
              <a:rPr lang="en" sz="2100">
                <a:solidFill>
                  <a:srgbClr val="FFFFFF"/>
                </a:solidFill>
                <a:latin typeface="Patrick Hand"/>
                <a:ea typeface="Patrick Hand"/>
                <a:cs typeface="Patrick Hand"/>
                <a:sym typeface="Patrick Hand"/>
              </a:rPr>
              <a:t>activities</a:t>
            </a:r>
            <a:r>
              <a:rPr lang="en" sz="2100">
                <a:solidFill>
                  <a:srgbClr val="FFFFFF"/>
                </a:solidFill>
                <a:latin typeface="Patrick Hand"/>
                <a:ea typeface="Patrick Hand"/>
                <a:cs typeface="Patrick Hand"/>
                <a:sym typeface="Patrick Hand"/>
              </a:rPr>
              <a:t>.</a:t>
            </a:r>
            <a:endParaRPr sz="2100">
              <a:solidFill>
                <a:schemeClr val="dk1"/>
              </a:solidFill>
              <a:latin typeface="Patrick Hand"/>
              <a:ea typeface="Patrick Hand"/>
              <a:cs typeface="Patrick Hand"/>
              <a:sym typeface="Patrick Hand"/>
            </a:endParaRPr>
          </a:p>
        </p:txBody>
      </p:sp>
      <p:sp>
        <p:nvSpPr>
          <p:cNvPr id="104" name="Google Shape;104;p19"/>
          <p:cNvSpPr txBox="1"/>
          <p:nvPr/>
        </p:nvSpPr>
        <p:spPr>
          <a:xfrm>
            <a:off x="140650" y="2327275"/>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Centers are based on child interest and themes we are learning about.</a:t>
            </a:r>
            <a:endParaRPr sz="2100">
              <a:solidFill>
                <a:schemeClr val="dk1"/>
              </a:solidFill>
              <a:latin typeface="Patrick Hand"/>
              <a:ea typeface="Patrick Hand"/>
              <a:cs typeface="Patrick Hand"/>
              <a:sym typeface="Patrick Hand"/>
            </a:endParaRPr>
          </a:p>
        </p:txBody>
      </p:sp>
      <p:sp>
        <p:nvSpPr>
          <p:cNvPr id="105" name="Google Shape;105;p19"/>
          <p:cNvSpPr txBox="1"/>
          <p:nvPr/>
        </p:nvSpPr>
        <p:spPr>
          <a:xfrm>
            <a:off x="3632575" y="3803200"/>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Music, art, and games are used to build early literacy, early numeracy, and social skills.</a:t>
            </a:r>
            <a:endParaRPr sz="2100">
              <a:solidFill>
                <a:schemeClr val="dk1"/>
              </a:solidFill>
              <a:latin typeface="Patrick Hand"/>
              <a:ea typeface="Patrick Hand"/>
              <a:cs typeface="Patrick Hand"/>
              <a:sym typeface="Patrick Hand"/>
            </a:endParaRPr>
          </a:p>
        </p:txBody>
      </p:sp>
      <p:pic>
        <p:nvPicPr>
          <p:cNvPr id="106" name="Google Shape;106;p19"/>
          <p:cNvPicPr preferRelativeResize="0"/>
          <p:nvPr/>
        </p:nvPicPr>
        <p:blipFill>
          <a:blip r:embed="rId3">
            <a:alphaModFix/>
          </a:blip>
          <a:stretch>
            <a:fillRect/>
          </a:stretch>
        </p:blipFill>
        <p:spPr>
          <a:xfrm>
            <a:off x="1552300" y="774563"/>
            <a:ext cx="2164449" cy="1623337"/>
          </a:xfrm>
          <a:prstGeom prst="rect">
            <a:avLst/>
          </a:prstGeom>
          <a:noFill/>
          <a:ln cap="flat" cmpd="sng" w="38100">
            <a:solidFill>
              <a:schemeClr val="lt1"/>
            </a:solidFill>
            <a:prstDash val="solid"/>
            <a:round/>
            <a:headEnd len="sm" w="sm" type="none"/>
            <a:tailEnd len="sm" w="sm" type="none"/>
          </a:ln>
        </p:spPr>
      </p:pic>
      <p:pic>
        <p:nvPicPr>
          <p:cNvPr id="107" name="Google Shape;107;p19"/>
          <p:cNvPicPr preferRelativeResize="0"/>
          <p:nvPr/>
        </p:nvPicPr>
        <p:blipFill>
          <a:blip r:embed="rId4">
            <a:alphaModFix/>
          </a:blip>
          <a:stretch>
            <a:fillRect/>
          </a:stretch>
        </p:blipFill>
        <p:spPr>
          <a:xfrm>
            <a:off x="7731620" y="110225"/>
            <a:ext cx="1327703" cy="1770301"/>
          </a:xfrm>
          <a:prstGeom prst="rect">
            <a:avLst/>
          </a:prstGeom>
          <a:noFill/>
          <a:ln cap="flat" cmpd="sng" w="38100">
            <a:solidFill>
              <a:schemeClr val="lt1"/>
            </a:solidFill>
            <a:prstDash val="solid"/>
            <a:round/>
            <a:headEnd len="sm" w="sm" type="none"/>
            <a:tailEnd len="sm" w="sm" type="none"/>
          </a:ln>
        </p:spPr>
      </p:pic>
      <p:pic>
        <p:nvPicPr>
          <p:cNvPr id="108" name="Google Shape;108;p19"/>
          <p:cNvPicPr preferRelativeResize="0"/>
          <p:nvPr/>
        </p:nvPicPr>
        <p:blipFill>
          <a:blip r:embed="rId5">
            <a:alphaModFix/>
          </a:blip>
          <a:stretch>
            <a:fillRect/>
          </a:stretch>
        </p:blipFill>
        <p:spPr>
          <a:xfrm>
            <a:off x="6259225" y="2125075"/>
            <a:ext cx="2237499" cy="1678124"/>
          </a:xfrm>
          <a:prstGeom prst="rect">
            <a:avLst/>
          </a:prstGeom>
          <a:noFill/>
          <a:ln cap="flat" cmpd="sng" w="38100">
            <a:solidFill>
              <a:schemeClr val="lt1"/>
            </a:solidFill>
            <a:prstDash val="solid"/>
            <a:round/>
            <a:headEnd len="sm" w="sm" type="none"/>
            <a:tailEnd len="sm" w="sm" type="none"/>
          </a:ln>
        </p:spPr>
      </p:pic>
      <p:pic>
        <p:nvPicPr>
          <p:cNvPr id="109" name="Google Shape;109;p19"/>
          <p:cNvPicPr preferRelativeResize="0"/>
          <p:nvPr/>
        </p:nvPicPr>
        <p:blipFill>
          <a:blip r:embed="rId6">
            <a:alphaModFix/>
          </a:blip>
          <a:stretch>
            <a:fillRect/>
          </a:stretch>
        </p:blipFill>
        <p:spPr>
          <a:xfrm>
            <a:off x="129119" y="182638"/>
            <a:ext cx="1737400" cy="1625467"/>
          </a:xfrm>
          <a:prstGeom prst="rect">
            <a:avLst/>
          </a:prstGeom>
          <a:noFill/>
          <a:ln cap="flat" cmpd="sng" w="38100">
            <a:solidFill>
              <a:schemeClr val="lt1"/>
            </a:solidFill>
            <a:prstDash val="solid"/>
            <a:round/>
            <a:headEnd len="sm" w="sm" type="none"/>
            <a:tailEnd len="sm" w="sm" type="none"/>
          </a:ln>
        </p:spPr>
      </p:pic>
      <p:pic>
        <p:nvPicPr>
          <p:cNvPr id="110" name="Google Shape;110;p19"/>
          <p:cNvPicPr preferRelativeResize="0"/>
          <p:nvPr/>
        </p:nvPicPr>
        <p:blipFill rotWithShape="1">
          <a:blip r:embed="rId7">
            <a:alphaModFix/>
          </a:blip>
          <a:srcRect b="0" l="15748" r="-8" t="0"/>
          <a:stretch/>
        </p:blipFill>
        <p:spPr>
          <a:xfrm>
            <a:off x="140650" y="3242325"/>
            <a:ext cx="1988809" cy="1770300"/>
          </a:xfrm>
          <a:prstGeom prst="rect">
            <a:avLst/>
          </a:prstGeom>
          <a:noFill/>
          <a:ln cap="flat" cmpd="sng" w="38100">
            <a:solidFill>
              <a:schemeClr val="lt1"/>
            </a:solidFill>
            <a:prstDash val="solid"/>
            <a:round/>
            <a:headEnd len="sm" w="sm" type="none"/>
            <a:tailEnd len="sm" w="sm" type="none"/>
          </a:ln>
        </p:spPr>
      </p:pic>
      <p:pic>
        <p:nvPicPr>
          <p:cNvPr id="111" name="Google Shape;111;p19"/>
          <p:cNvPicPr preferRelativeResize="0"/>
          <p:nvPr/>
        </p:nvPicPr>
        <p:blipFill>
          <a:blip r:embed="rId8">
            <a:alphaModFix/>
          </a:blip>
          <a:stretch>
            <a:fillRect/>
          </a:stretch>
        </p:blipFill>
        <p:spPr>
          <a:xfrm>
            <a:off x="2345650" y="3213421"/>
            <a:ext cx="1371099" cy="1828116"/>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Full Day Kindergarten</a:t>
            </a:r>
            <a:endParaRPr b="1" sz="4000">
              <a:solidFill>
                <a:srgbClr val="FFFFFF"/>
              </a:solidFill>
              <a:latin typeface="Shadows Into Light Two"/>
              <a:ea typeface="Shadows Into Light Two"/>
              <a:cs typeface="Shadows Into Light Two"/>
              <a:sym typeface="Shadows Into Light Two"/>
            </a:endParaRPr>
          </a:p>
        </p:txBody>
      </p:sp>
      <p:sp>
        <p:nvSpPr>
          <p:cNvPr id="117" name="Google Shape;117;p20"/>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18" name="Google Shape;118;p20"/>
          <p:cNvPicPr preferRelativeResize="0"/>
          <p:nvPr/>
        </p:nvPicPr>
        <p:blipFill rotWithShape="1">
          <a:blip r:embed="rId3">
            <a:alphaModFix/>
          </a:blip>
          <a:srcRect b="20223" l="0" r="0" t="0"/>
          <a:stretch/>
        </p:blipFill>
        <p:spPr>
          <a:xfrm>
            <a:off x="485550" y="677275"/>
            <a:ext cx="2641900" cy="1579149"/>
          </a:xfrm>
          <a:prstGeom prst="rect">
            <a:avLst/>
          </a:prstGeom>
          <a:noFill/>
          <a:ln cap="flat" cmpd="sng" w="38100">
            <a:solidFill>
              <a:schemeClr val="lt1"/>
            </a:solidFill>
            <a:prstDash val="solid"/>
            <a:round/>
            <a:headEnd len="sm" w="sm" type="none"/>
            <a:tailEnd len="sm" w="sm" type="none"/>
          </a:ln>
        </p:spPr>
      </p:pic>
      <p:pic>
        <p:nvPicPr>
          <p:cNvPr id="119" name="Google Shape;119;p20"/>
          <p:cNvPicPr preferRelativeResize="0"/>
          <p:nvPr/>
        </p:nvPicPr>
        <p:blipFill>
          <a:blip r:embed="rId4">
            <a:alphaModFix/>
          </a:blip>
          <a:stretch>
            <a:fillRect/>
          </a:stretch>
        </p:blipFill>
        <p:spPr>
          <a:xfrm>
            <a:off x="7014625" y="184200"/>
            <a:ext cx="2042578" cy="2723425"/>
          </a:xfrm>
          <a:prstGeom prst="rect">
            <a:avLst/>
          </a:prstGeom>
          <a:noFill/>
          <a:ln cap="flat" cmpd="sng" w="38100">
            <a:solidFill>
              <a:schemeClr val="lt1"/>
            </a:solidFill>
            <a:prstDash val="solid"/>
            <a:round/>
            <a:headEnd len="sm" w="sm" type="none"/>
            <a:tailEnd len="sm" w="sm" type="none"/>
          </a:ln>
        </p:spPr>
      </p:pic>
      <p:pic>
        <p:nvPicPr>
          <p:cNvPr id="120" name="Google Shape;120;p20"/>
          <p:cNvPicPr preferRelativeResize="0"/>
          <p:nvPr/>
        </p:nvPicPr>
        <p:blipFill>
          <a:blip r:embed="rId5">
            <a:alphaModFix/>
          </a:blip>
          <a:stretch>
            <a:fillRect/>
          </a:stretch>
        </p:blipFill>
        <p:spPr>
          <a:xfrm>
            <a:off x="3836775" y="910049"/>
            <a:ext cx="2468525" cy="1851375"/>
          </a:xfrm>
          <a:prstGeom prst="rect">
            <a:avLst/>
          </a:prstGeom>
          <a:noFill/>
          <a:ln cap="flat" cmpd="sng" w="38100">
            <a:solidFill>
              <a:schemeClr val="lt1"/>
            </a:solidFill>
            <a:prstDash val="solid"/>
            <a:round/>
            <a:headEnd len="sm" w="sm" type="none"/>
            <a:tailEnd len="sm" w="sm" type="none"/>
          </a:ln>
        </p:spPr>
      </p:pic>
      <p:pic>
        <p:nvPicPr>
          <p:cNvPr id="121" name="Google Shape;121;p20"/>
          <p:cNvPicPr preferRelativeResize="0"/>
          <p:nvPr/>
        </p:nvPicPr>
        <p:blipFill rotWithShape="1">
          <a:blip r:embed="rId6">
            <a:alphaModFix/>
          </a:blip>
          <a:srcRect b="0" l="0" r="0" t="0"/>
          <a:stretch/>
        </p:blipFill>
        <p:spPr>
          <a:xfrm>
            <a:off x="384450" y="2571738"/>
            <a:ext cx="3129700" cy="2347264"/>
          </a:xfrm>
          <a:prstGeom prst="rect">
            <a:avLst/>
          </a:prstGeom>
          <a:noFill/>
          <a:ln cap="flat" cmpd="sng" w="38100">
            <a:solidFill>
              <a:schemeClr val="lt1"/>
            </a:solidFill>
            <a:prstDash val="solid"/>
            <a:round/>
            <a:headEnd len="sm" w="sm" type="none"/>
            <a:tailEnd len="sm" w="sm" type="none"/>
          </a:ln>
        </p:spPr>
      </p:pic>
      <p:pic>
        <p:nvPicPr>
          <p:cNvPr id="122" name="Google Shape;122;p20"/>
          <p:cNvPicPr preferRelativeResize="0"/>
          <p:nvPr/>
        </p:nvPicPr>
        <p:blipFill>
          <a:blip r:embed="rId7">
            <a:alphaModFix/>
          </a:blip>
          <a:stretch>
            <a:fillRect/>
          </a:stretch>
        </p:blipFill>
        <p:spPr>
          <a:xfrm>
            <a:off x="4129000" y="2952762"/>
            <a:ext cx="2649683" cy="1987262"/>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Field Trips and In Class Events</a:t>
            </a:r>
            <a:endParaRPr b="1" sz="4000">
              <a:solidFill>
                <a:srgbClr val="FFFFFF"/>
              </a:solidFill>
              <a:latin typeface="Shadows Into Light Two"/>
              <a:ea typeface="Shadows Into Light Two"/>
              <a:cs typeface="Shadows Into Light Two"/>
              <a:sym typeface="Shadows Into Light Two"/>
            </a:endParaRPr>
          </a:p>
        </p:txBody>
      </p:sp>
      <p:sp>
        <p:nvSpPr>
          <p:cNvPr id="128" name="Google Shape;128;p21"/>
          <p:cNvSpPr txBox="1"/>
          <p:nvPr/>
        </p:nvSpPr>
        <p:spPr>
          <a:xfrm>
            <a:off x="1645275" y="102090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29" name="Google Shape;129;p21"/>
          <p:cNvPicPr preferRelativeResize="0"/>
          <p:nvPr/>
        </p:nvPicPr>
        <p:blipFill>
          <a:blip r:embed="rId3">
            <a:alphaModFix/>
          </a:blip>
          <a:stretch>
            <a:fillRect/>
          </a:stretch>
        </p:blipFill>
        <p:spPr>
          <a:xfrm>
            <a:off x="160375" y="1946100"/>
            <a:ext cx="1668413" cy="1251300"/>
          </a:xfrm>
          <a:prstGeom prst="rect">
            <a:avLst/>
          </a:prstGeom>
          <a:noFill/>
          <a:ln cap="flat" cmpd="sng" w="28575">
            <a:solidFill>
              <a:srgbClr val="FFFFFF"/>
            </a:solidFill>
            <a:prstDash val="solid"/>
            <a:round/>
            <a:headEnd len="sm" w="sm" type="none"/>
            <a:tailEnd len="sm" w="sm" type="none"/>
          </a:ln>
        </p:spPr>
      </p:pic>
      <p:sp>
        <p:nvSpPr>
          <p:cNvPr id="130" name="Google Shape;130;p21"/>
          <p:cNvSpPr txBox="1"/>
          <p:nvPr/>
        </p:nvSpPr>
        <p:spPr>
          <a:xfrm>
            <a:off x="64700" y="595350"/>
            <a:ext cx="8775300" cy="1776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100">
                <a:solidFill>
                  <a:srgbClr val="FFFFFF"/>
                </a:solidFill>
                <a:latin typeface="Patrick Hand"/>
                <a:ea typeface="Patrick Hand"/>
                <a:cs typeface="Patrick Hand"/>
                <a:sym typeface="Patrick Hand"/>
              </a:rPr>
              <a:t>Venturing out into the community as well as having special guests in the classroom offers unique learning experiences for our students. Our classes have many opportunities throughout the year to engage in a variety of learning </a:t>
            </a:r>
            <a:r>
              <a:rPr lang="en" sz="2100">
                <a:solidFill>
                  <a:srgbClr val="FFFFFF"/>
                </a:solidFill>
                <a:latin typeface="Patrick Hand"/>
                <a:ea typeface="Patrick Hand"/>
                <a:cs typeface="Patrick Hand"/>
                <a:sym typeface="Patrick Hand"/>
              </a:rPr>
              <a:t>environments</a:t>
            </a:r>
            <a:r>
              <a:rPr lang="en" sz="2100">
                <a:solidFill>
                  <a:srgbClr val="FFFFFF"/>
                </a:solidFill>
                <a:latin typeface="Patrick Hand"/>
                <a:ea typeface="Patrick Hand"/>
                <a:cs typeface="Patrick Hand"/>
                <a:sym typeface="Patrick Hand"/>
              </a:rPr>
              <a:t>. </a:t>
            </a:r>
            <a:endParaRPr sz="21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100">
              <a:solidFill>
                <a:schemeClr val="dk1"/>
              </a:solidFill>
              <a:latin typeface="Patrick Hand"/>
              <a:ea typeface="Patrick Hand"/>
              <a:cs typeface="Patrick Hand"/>
              <a:sym typeface="Patrick Hand"/>
            </a:endParaRPr>
          </a:p>
        </p:txBody>
      </p:sp>
      <p:pic>
        <p:nvPicPr>
          <p:cNvPr id="131" name="Google Shape;131;p21"/>
          <p:cNvPicPr preferRelativeResize="0"/>
          <p:nvPr/>
        </p:nvPicPr>
        <p:blipFill>
          <a:blip r:embed="rId4">
            <a:alphaModFix/>
          </a:blip>
          <a:stretch>
            <a:fillRect/>
          </a:stretch>
        </p:blipFill>
        <p:spPr>
          <a:xfrm>
            <a:off x="7793395" y="1894500"/>
            <a:ext cx="1208108" cy="1610826"/>
          </a:xfrm>
          <a:prstGeom prst="rect">
            <a:avLst/>
          </a:prstGeom>
          <a:noFill/>
          <a:ln cap="flat" cmpd="sng" w="28575">
            <a:solidFill>
              <a:srgbClr val="FFFFFF"/>
            </a:solidFill>
            <a:prstDash val="solid"/>
            <a:round/>
            <a:headEnd len="sm" w="sm" type="none"/>
            <a:tailEnd len="sm" w="sm" type="none"/>
          </a:ln>
        </p:spPr>
      </p:pic>
      <p:pic>
        <p:nvPicPr>
          <p:cNvPr id="132" name="Google Shape;132;p21"/>
          <p:cNvPicPr preferRelativeResize="0"/>
          <p:nvPr/>
        </p:nvPicPr>
        <p:blipFill>
          <a:blip r:embed="rId5">
            <a:alphaModFix/>
          </a:blip>
          <a:stretch>
            <a:fillRect/>
          </a:stretch>
        </p:blipFill>
        <p:spPr>
          <a:xfrm>
            <a:off x="235719" y="3432849"/>
            <a:ext cx="1922504" cy="1441878"/>
          </a:xfrm>
          <a:prstGeom prst="rect">
            <a:avLst/>
          </a:prstGeom>
          <a:noFill/>
          <a:ln cap="flat" cmpd="sng" w="28575">
            <a:solidFill>
              <a:srgbClr val="FFFFFF"/>
            </a:solidFill>
            <a:prstDash val="solid"/>
            <a:round/>
            <a:headEnd len="sm" w="sm" type="none"/>
            <a:tailEnd len="sm" w="sm" type="none"/>
          </a:ln>
        </p:spPr>
      </p:pic>
      <p:pic>
        <p:nvPicPr>
          <p:cNvPr id="133" name="Google Shape;133;p21"/>
          <p:cNvPicPr preferRelativeResize="0"/>
          <p:nvPr/>
        </p:nvPicPr>
        <p:blipFill>
          <a:blip r:embed="rId6">
            <a:alphaModFix/>
          </a:blip>
          <a:stretch>
            <a:fillRect/>
          </a:stretch>
        </p:blipFill>
        <p:spPr>
          <a:xfrm>
            <a:off x="5767875" y="2571753"/>
            <a:ext cx="2195597" cy="1646698"/>
          </a:xfrm>
          <a:prstGeom prst="rect">
            <a:avLst/>
          </a:prstGeom>
          <a:noFill/>
          <a:ln cap="flat" cmpd="sng" w="28575">
            <a:solidFill>
              <a:srgbClr val="FFFFFF"/>
            </a:solidFill>
            <a:prstDash val="solid"/>
            <a:round/>
            <a:headEnd len="sm" w="sm" type="none"/>
            <a:tailEnd len="sm" w="sm" type="none"/>
          </a:ln>
        </p:spPr>
      </p:pic>
      <p:pic>
        <p:nvPicPr>
          <p:cNvPr id="134" name="Google Shape;134;p21"/>
          <p:cNvPicPr preferRelativeResize="0"/>
          <p:nvPr/>
        </p:nvPicPr>
        <p:blipFill>
          <a:blip r:embed="rId7">
            <a:alphaModFix/>
          </a:blip>
          <a:stretch>
            <a:fillRect/>
          </a:stretch>
        </p:blipFill>
        <p:spPr>
          <a:xfrm>
            <a:off x="1733075" y="2571750"/>
            <a:ext cx="1351054" cy="1013299"/>
          </a:xfrm>
          <a:prstGeom prst="rect">
            <a:avLst/>
          </a:prstGeom>
          <a:noFill/>
          <a:ln cap="flat" cmpd="sng" w="28575">
            <a:solidFill>
              <a:srgbClr val="FFFFFF"/>
            </a:solidFill>
            <a:prstDash val="solid"/>
            <a:round/>
            <a:headEnd len="sm" w="sm" type="none"/>
            <a:tailEnd len="sm" w="sm" type="none"/>
          </a:ln>
        </p:spPr>
      </p:pic>
      <p:pic>
        <p:nvPicPr>
          <p:cNvPr id="135" name="Google Shape;135;p21"/>
          <p:cNvPicPr preferRelativeResize="0"/>
          <p:nvPr/>
        </p:nvPicPr>
        <p:blipFill>
          <a:blip r:embed="rId8">
            <a:alphaModFix/>
          </a:blip>
          <a:stretch>
            <a:fillRect/>
          </a:stretch>
        </p:blipFill>
        <p:spPr>
          <a:xfrm>
            <a:off x="2785488" y="1903775"/>
            <a:ext cx="1570975" cy="1178225"/>
          </a:xfrm>
          <a:prstGeom prst="rect">
            <a:avLst/>
          </a:prstGeom>
          <a:noFill/>
          <a:ln cap="flat" cmpd="sng" w="28575">
            <a:solidFill>
              <a:srgbClr val="FFFFFF"/>
            </a:solidFill>
            <a:prstDash val="solid"/>
            <a:round/>
            <a:headEnd len="sm" w="sm" type="none"/>
            <a:tailEnd len="sm" w="sm" type="none"/>
          </a:ln>
        </p:spPr>
      </p:pic>
      <p:pic>
        <p:nvPicPr>
          <p:cNvPr id="136" name="Google Shape;136;p21"/>
          <p:cNvPicPr preferRelativeResize="0"/>
          <p:nvPr/>
        </p:nvPicPr>
        <p:blipFill>
          <a:blip r:embed="rId9">
            <a:alphaModFix/>
          </a:blip>
          <a:stretch>
            <a:fillRect/>
          </a:stretch>
        </p:blipFill>
        <p:spPr>
          <a:xfrm>
            <a:off x="4196975" y="1996306"/>
            <a:ext cx="1668426" cy="1251320"/>
          </a:xfrm>
          <a:prstGeom prst="rect">
            <a:avLst/>
          </a:prstGeom>
          <a:noFill/>
          <a:ln cap="flat" cmpd="sng" w="28575">
            <a:solidFill>
              <a:srgbClr val="FFFFFF"/>
            </a:solidFill>
            <a:prstDash val="solid"/>
            <a:round/>
            <a:headEnd len="sm" w="sm" type="none"/>
            <a:tailEnd len="sm" w="sm" type="none"/>
          </a:ln>
        </p:spPr>
      </p:pic>
      <p:pic>
        <p:nvPicPr>
          <p:cNvPr id="137" name="Google Shape;137;p21"/>
          <p:cNvPicPr preferRelativeResize="0"/>
          <p:nvPr/>
        </p:nvPicPr>
        <p:blipFill>
          <a:blip r:embed="rId10">
            <a:alphaModFix/>
          </a:blip>
          <a:stretch>
            <a:fillRect/>
          </a:stretch>
        </p:blipFill>
        <p:spPr>
          <a:xfrm>
            <a:off x="5865400" y="1846660"/>
            <a:ext cx="1570971" cy="1178228"/>
          </a:xfrm>
          <a:prstGeom prst="rect">
            <a:avLst/>
          </a:prstGeom>
          <a:noFill/>
          <a:ln cap="flat" cmpd="sng" w="28575">
            <a:solidFill>
              <a:srgbClr val="FFFFFF"/>
            </a:solidFill>
            <a:prstDash val="solid"/>
            <a:round/>
            <a:headEnd len="sm" w="sm" type="none"/>
            <a:tailEnd len="sm" w="sm" type="none"/>
          </a:ln>
        </p:spPr>
      </p:pic>
      <p:pic>
        <p:nvPicPr>
          <p:cNvPr id="138" name="Google Shape;138;p21"/>
          <p:cNvPicPr preferRelativeResize="0"/>
          <p:nvPr/>
        </p:nvPicPr>
        <p:blipFill>
          <a:blip r:embed="rId11">
            <a:alphaModFix/>
          </a:blip>
          <a:stretch>
            <a:fillRect/>
          </a:stretch>
        </p:blipFill>
        <p:spPr>
          <a:xfrm>
            <a:off x="6896826" y="3906925"/>
            <a:ext cx="1351076" cy="1013301"/>
          </a:xfrm>
          <a:prstGeom prst="rect">
            <a:avLst/>
          </a:prstGeom>
          <a:noFill/>
          <a:ln cap="flat" cmpd="sng" w="28575">
            <a:solidFill>
              <a:srgbClr val="FFFFFF"/>
            </a:solidFill>
            <a:prstDash val="solid"/>
            <a:round/>
            <a:headEnd len="sm" w="sm" type="none"/>
            <a:tailEnd len="sm" w="sm" type="none"/>
          </a:ln>
        </p:spPr>
      </p:pic>
      <p:pic>
        <p:nvPicPr>
          <p:cNvPr id="139" name="Google Shape;139;p21"/>
          <p:cNvPicPr preferRelativeResize="0"/>
          <p:nvPr/>
        </p:nvPicPr>
        <p:blipFill>
          <a:blip r:embed="rId12">
            <a:alphaModFix/>
          </a:blip>
          <a:stretch>
            <a:fillRect/>
          </a:stretch>
        </p:blipFill>
        <p:spPr>
          <a:xfrm>
            <a:off x="1828800" y="3836050"/>
            <a:ext cx="1292147" cy="969101"/>
          </a:xfrm>
          <a:prstGeom prst="rect">
            <a:avLst/>
          </a:prstGeom>
          <a:noFill/>
          <a:ln cap="flat" cmpd="sng" w="28575">
            <a:solidFill>
              <a:srgbClr val="FFFFFF"/>
            </a:solidFill>
            <a:prstDash val="solid"/>
            <a:round/>
            <a:headEnd len="sm" w="sm" type="none"/>
            <a:tailEnd len="sm" w="sm" type="none"/>
          </a:ln>
        </p:spPr>
      </p:pic>
      <p:pic>
        <p:nvPicPr>
          <p:cNvPr id="140" name="Google Shape;140;p21"/>
          <p:cNvPicPr preferRelativeResize="0"/>
          <p:nvPr/>
        </p:nvPicPr>
        <p:blipFill>
          <a:blip r:embed="rId13">
            <a:alphaModFix/>
          </a:blip>
          <a:stretch>
            <a:fillRect/>
          </a:stretch>
        </p:blipFill>
        <p:spPr>
          <a:xfrm>
            <a:off x="2813400" y="3117672"/>
            <a:ext cx="1515152" cy="1136373"/>
          </a:xfrm>
          <a:prstGeom prst="rect">
            <a:avLst/>
          </a:prstGeom>
          <a:noFill/>
          <a:ln cap="flat" cmpd="sng" w="28575">
            <a:solidFill>
              <a:srgbClr val="FFFFFF"/>
            </a:solidFill>
            <a:prstDash val="solid"/>
            <a:round/>
            <a:headEnd len="sm" w="sm" type="none"/>
            <a:tailEnd len="sm" w="sm" type="none"/>
          </a:ln>
        </p:spPr>
      </p:pic>
      <p:pic>
        <p:nvPicPr>
          <p:cNvPr id="141" name="Google Shape;141;p21"/>
          <p:cNvPicPr preferRelativeResize="0"/>
          <p:nvPr/>
        </p:nvPicPr>
        <p:blipFill>
          <a:blip r:embed="rId14">
            <a:alphaModFix/>
          </a:blip>
          <a:stretch>
            <a:fillRect/>
          </a:stretch>
        </p:blipFill>
        <p:spPr>
          <a:xfrm>
            <a:off x="3989850" y="3564648"/>
            <a:ext cx="1875547" cy="1406660"/>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nvSpPr>
        <p:spPr>
          <a:xfrm>
            <a:off x="294850" y="3337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Fees</a:t>
            </a:r>
            <a:endParaRPr b="1" sz="4000">
              <a:solidFill>
                <a:srgbClr val="FFFFFF"/>
              </a:solidFill>
              <a:latin typeface="Shadows Into Light Two"/>
              <a:ea typeface="Shadows Into Light Two"/>
              <a:cs typeface="Shadows Into Light Two"/>
              <a:sym typeface="Shadows Into Light Two"/>
            </a:endParaRPr>
          </a:p>
        </p:txBody>
      </p:sp>
      <p:sp>
        <p:nvSpPr>
          <p:cNvPr id="147" name="Google Shape;147;p22"/>
          <p:cNvSpPr txBox="1"/>
          <p:nvPr/>
        </p:nvSpPr>
        <p:spPr>
          <a:xfrm>
            <a:off x="863850" y="1341250"/>
            <a:ext cx="7416300" cy="123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700">
                <a:solidFill>
                  <a:srgbClr val="FFFFFF"/>
                </a:solidFill>
                <a:latin typeface="Patrick Hand"/>
                <a:ea typeface="Patrick Hand"/>
                <a:cs typeface="Patrick Hand"/>
                <a:sym typeface="Patrick Hand"/>
              </a:rPr>
              <a:t>All Kindergarten students - $220 activity fee for the year</a:t>
            </a:r>
            <a:endParaRPr sz="2700">
              <a:solidFill>
                <a:srgbClr val="FFFFFF"/>
              </a:solidFill>
              <a:latin typeface="Patrick Hand"/>
              <a:ea typeface="Patrick Hand"/>
              <a:cs typeface="Patrick Hand"/>
              <a:sym typeface="Patrick Hand"/>
            </a:endParaRPr>
          </a:p>
          <a:p>
            <a:pPr indent="0" lvl="0" marL="0" rtl="0" algn="l">
              <a:lnSpc>
                <a:spcPct val="115000"/>
              </a:lnSpc>
              <a:spcBef>
                <a:spcPts val="1200"/>
              </a:spcBef>
              <a:spcAft>
                <a:spcPts val="1200"/>
              </a:spcAft>
              <a:buNone/>
            </a:pPr>
            <a:r>
              <a:rPr lang="en" sz="2700">
                <a:solidFill>
                  <a:srgbClr val="FFFFFF"/>
                </a:solidFill>
                <a:latin typeface="Patrick Hand"/>
                <a:ea typeface="Patrick Hand"/>
                <a:cs typeface="Patrick Hand"/>
                <a:sym typeface="Patrick Hand"/>
              </a:rPr>
              <a:t>Full Day Students - an additional $325 per month</a:t>
            </a:r>
            <a:endParaRPr sz="2400">
              <a:solidFill>
                <a:srgbClr val="FFFFFF"/>
              </a:solidFill>
              <a:latin typeface="Patrick Hand"/>
              <a:ea typeface="Patrick Hand"/>
              <a:cs typeface="Patrick Hand"/>
              <a:sym typeface="Patrick Hand"/>
            </a:endParaRPr>
          </a:p>
        </p:txBody>
      </p:sp>
      <p:pic>
        <p:nvPicPr>
          <p:cNvPr id="148" name="Google Shape;148;p22"/>
          <p:cNvPicPr preferRelativeResize="0"/>
          <p:nvPr/>
        </p:nvPicPr>
        <p:blipFill>
          <a:blip r:embed="rId3">
            <a:alphaModFix/>
          </a:blip>
          <a:stretch>
            <a:fillRect/>
          </a:stretch>
        </p:blipFill>
        <p:spPr>
          <a:xfrm>
            <a:off x="7143175" y="2681175"/>
            <a:ext cx="1890300" cy="2330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nvSpPr>
        <p:spPr>
          <a:xfrm>
            <a:off x="338550" y="548488"/>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Start and End TImes</a:t>
            </a:r>
            <a:endParaRPr b="1" sz="4000">
              <a:solidFill>
                <a:srgbClr val="FFFFFF"/>
              </a:solidFill>
              <a:latin typeface="Shadows Into Light Two"/>
              <a:ea typeface="Shadows Into Light Two"/>
              <a:cs typeface="Shadows Into Light Two"/>
              <a:sym typeface="Shadows Into Light Two"/>
            </a:endParaRPr>
          </a:p>
        </p:txBody>
      </p:sp>
      <p:sp>
        <p:nvSpPr>
          <p:cNvPr id="154" name="Google Shape;154;p23"/>
          <p:cNvSpPr txBox="1"/>
          <p:nvPr/>
        </p:nvSpPr>
        <p:spPr>
          <a:xfrm>
            <a:off x="363750" y="1458813"/>
            <a:ext cx="8441700" cy="390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a:solidFill>
                  <a:srgbClr val="FFFFFF"/>
                </a:solidFill>
                <a:latin typeface="Patrick Hand"/>
                <a:ea typeface="Patrick Hand"/>
                <a:cs typeface="Patrick Hand"/>
                <a:sym typeface="Patrick Hand"/>
              </a:rPr>
              <a:t>Morning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11:40 a.m. </a:t>
            </a:r>
            <a:r>
              <a:rPr lang="en" sz="2300">
                <a:solidFill>
                  <a:schemeClr val="dk1"/>
                </a:solidFill>
                <a:latin typeface="Patrick Hand"/>
                <a:ea typeface="Patrick Hand"/>
                <a:cs typeface="Patrick Hand"/>
                <a:sym typeface="Patrick Hand"/>
              </a:rPr>
              <a:t>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Afternoon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12:45 p.m. and ends at 3:22 p.m. </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Full-Day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3:22 p.m.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300">
              <a:solidFill>
                <a:schemeClr val="dk1"/>
              </a:solidFill>
              <a:latin typeface="Patrick Hand"/>
              <a:ea typeface="Patrick Hand"/>
              <a:cs typeface="Patrick Hand"/>
              <a:sym typeface="Patrick Hand"/>
            </a:endParaRPr>
          </a:p>
        </p:txBody>
      </p:sp>
      <p:pic>
        <p:nvPicPr>
          <p:cNvPr id="155" name="Google Shape;155;p23"/>
          <p:cNvPicPr preferRelativeResize="0"/>
          <p:nvPr/>
        </p:nvPicPr>
        <p:blipFill>
          <a:blip r:embed="rId3">
            <a:alphaModFix/>
          </a:blip>
          <a:stretch>
            <a:fillRect/>
          </a:stretch>
        </p:blipFill>
        <p:spPr>
          <a:xfrm>
            <a:off x="8117650" y="3801175"/>
            <a:ext cx="982075" cy="1210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